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notesMasterIdLst>
    <p:notesMasterId r:id="rId25"/>
  </p:notesMasterIdLst>
  <p:handoutMasterIdLst>
    <p:handoutMasterId r:id="rId26"/>
  </p:handoutMasterIdLst>
  <p:sldIdLst>
    <p:sldId id="290" r:id="rId2"/>
    <p:sldId id="330" r:id="rId3"/>
    <p:sldId id="327" r:id="rId4"/>
    <p:sldId id="334" r:id="rId5"/>
    <p:sldId id="292" r:id="rId6"/>
    <p:sldId id="310" r:id="rId7"/>
    <p:sldId id="311" r:id="rId8"/>
    <p:sldId id="312" r:id="rId9"/>
    <p:sldId id="313" r:id="rId10"/>
    <p:sldId id="332" r:id="rId11"/>
    <p:sldId id="317" r:id="rId12"/>
    <p:sldId id="314" r:id="rId13"/>
    <p:sldId id="318" r:id="rId14"/>
    <p:sldId id="324" r:id="rId15"/>
    <p:sldId id="326" r:id="rId16"/>
    <p:sldId id="333" r:id="rId17"/>
    <p:sldId id="315" r:id="rId18"/>
    <p:sldId id="320" r:id="rId19"/>
    <p:sldId id="325" r:id="rId20"/>
    <p:sldId id="323" r:id="rId21"/>
    <p:sldId id="322" r:id="rId22"/>
    <p:sldId id="336" r:id="rId23"/>
    <p:sldId id="335" r:id="rId24"/>
  </p:sldIdLst>
  <p:sldSz cx="19010313" cy="10693400"/>
  <p:notesSz cx="6477000" cy="10693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iapo modèle" id="{43296984-3962-46B2-97F5-519BB858CD31}">
          <p14:sldIdLst>
            <p14:sldId id="290"/>
            <p14:sldId id="330"/>
            <p14:sldId id="327"/>
            <p14:sldId id="334"/>
            <p14:sldId id="292"/>
            <p14:sldId id="310"/>
            <p14:sldId id="311"/>
            <p14:sldId id="312"/>
            <p14:sldId id="313"/>
            <p14:sldId id="332"/>
            <p14:sldId id="317"/>
            <p14:sldId id="314"/>
            <p14:sldId id="318"/>
            <p14:sldId id="324"/>
            <p14:sldId id="326"/>
            <p14:sldId id="333"/>
            <p14:sldId id="315"/>
            <p14:sldId id="320"/>
            <p14:sldId id="325"/>
            <p14:sldId id="323"/>
            <p14:sldId id="322"/>
            <p14:sldId id="336"/>
            <p14:sldId id="33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63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MMERÇON Clément" initials="CC" lastIdx="3" clrIdx="0">
    <p:extLst>
      <p:ext uri="{19B8F6BF-5375-455C-9EA6-DF929625EA0E}">
        <p15:presenceInfo xmlns:p15="http://schemas.microsoft.com/office/powerpoint/2012/main" userId="COMMERÇON Clémen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D9D"/>
    <a:srgbClr val="EC6501"/>
    <a:srgbClr val="FDC300"/>
    <a:srgbClr val="4F8FCC"/>
    <a:srgbClr val="E30614"/>
    <a:srgbClr val="5588C6"/>
    <a:srgbClr val="C9C2AC"/>
    <a:srgbClr val="BE0027"/>
    <a:srgbClr val="718BC4"/>
    <a:srgbClr val="3A4A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218" autoAdjust="0"/>
  </p:normalViewPr>
  <p:slideViewPr>
    <p:cSldViewPr>
      <p:cViewPr varScale="1">
        <p:scale>
          <a:sx n="47" d="100"/>
          <a:sy n="47" d="100"/>
        </p:scale>
        <p:origin x="612" y="54"/>
      </p:cViewPr>
      <p:guideLst>
        <p:guide orient="horz" pos="2880"/>
        <p:guide pos="63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309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F5AFCF14-3E09-46B4-8E64-EDD5929426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067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0CC9CE1-98B4-4111-AB05-DA6F6FDD37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156825"/>
            <a:ext cx="28067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47538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067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668713" y="0"/>
            <a:ext cx="28067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F0850-8743-4223-AEFE-08DE3EA44A83}" type="datetimeFigureOut">
              <a:rPr lang="fr-FR" smtClean="0"/>
              <a:t>07/04/2025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1750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47700" y="5146675"/>
            <a:ext cx="5181600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28067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668713" y="10156825"/>
            <a:ext cx="28067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E409F-AA25-4D37-A996-75956C0D57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2925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ge d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57">
            <a:extLst>
              <a:ext uri="{FF2B5EF4-FFF2-40B4-BE49-F238E27FC236}">
                <a16:creationId xmlns:a16="http://schemas.microsoft.com/office/drawing/2014/main" id="{0BE9D44E-199D-4F6B-B845-608FE70DA623}"/>
              </a:ext>
            </a:extLst>
          </p:cNvPr>
          <p:cNvSpPr/>
          <p:nvPr userDrawn="1"/>
        </p:nvSpPr>
        <p:spPr>
          <a:xfrm>
            <a:off x="5" y="2601748"/>
            <a:ext cx="19010307" cy="8090385"/>
          </a:xfrm>
          <a:custGeom>
            <a:avLst/>
            <a:gdLst/>
            <a:ahLst/>
            <a:cxnLst/>
            <a:rect l="l" t="t" r="r" b="b"/>
            <a:pathLst>
              <a:path w="7560309" h="3500120">
                <a:moveTo>
                  <a:pt x="7559992" y="0"/>
                </a:moveTo>
                <a:lnTo>
                  <a:pt x="0" y="0"/>
                </a:lnTo>
                <a:lnTo>
                  <a:pt x="0" y="3499980"/>
                </a:lnTo>
                <a:lnTo>
                  <a:pt x="7559992" y="3499980"/>
                </a:lnTo>
                <a:lnTo>
                  <a:pt x="7559992" y="0"/>
                </a:lnTo>
                <a:close/>
              </a:path>
            </a:pathLst>
          </a:custGeom>
          <a:solidFill>
            <a:srgbClr val="004F9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58">
            <a:extLst>
              <a:ext uri="{FF2B5EF4-FFF2-40B4-BE49-F238E27FC236}">
                <a16:creationId xmlns:a16="http://schemas.microsoft.com/office/drawing/2014/main" id="{3F9D18F6-6D56-45B5-9746-66B3F1515A1E}"/>
              </a:ext>
            </a:extLst>
          </p:cNvPr>
          <p:cNvSpPr/>
          <p:nvPr userDrawn="1"/>
        </p:nvSpPr>
        <p:spPr>
          <a:xfrm>
            <a:off x="0" y="2601746"/>
            <a:ext cx="889362" cy="501346"/>
          </a:xfrm>
          <a:custGeom>
            <a:avLst/>
            <a:gdLst/>
            <a:ahLst/>
            <a:cxnLst/>
            <a:rect l="l" t="t" r="r" b="b"/>
            <a:pathLst>
              <a:path w="353695" h="199389">
                <a:moveTo>
                  <a:pt x="353695" y="0"/>
                </a:moveTo>
                <a:lnTo>
                  <a:pt x="0" y="0"/>
                </a:lnTo>
                <a:lnTo>
                  <a:pt x="0" y="198920"/>
                </a:lnTo>
                <a:lnTo>
                  <a:pt x="353695" y="198920"/>
                </a:lnTo>
                <a:lnTo>
                  <a:pt x="353695" y="0"/>
                </a:lnTo>
                <a:close/>
              </a:path>
            </a:pathLst>
          </a:custGeom>
          <a:solidFill>
            <a:srgbClr val="008B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59">
            <a:extLst>
              <a:ext uri="{FF2B5EF4-FFF2-40B4-BE49-F238E27FC236}">
                <a16:creationId xmlns:a16="http://schemas.microsoft.com/office/drawing/2014/main" id="{466064F7-4250-4710-A924-6C14EA52C329}"/>
              </a:ext>
            </a:extLst>
          </p:cNvPr>
          <p:cNvSpPr/>
          <p:nvPr userDrawn="1"/>
        </p:nvSpPr>
        <p:spPr>
          <a:xfrm>
            <a:off x="889392" y="2601746"/>
            <a:ext cx="2182686" cy="501346"/>
          </a:xfrm>
          <a:custGeom>
            <a:avLst/>
            <a:gdLst/>
            <a:ahLst/>
            <a:cxnLst/>
            <a:rect l="l" t="t" r="r" b="b"/>
            <a:pathLst>
              <a:path w="868044" h="199389">
                <a:moveTo>
                  <a:pt x="867702" y="0"/>
                </a:moveTo>
                <a:lnTo>
                  <a:pt x="0" y="0"/>
                </a:lnTo>
                <a:lnTo>
                  <a:pt x="0" y="198920"/>
                </a:lnTo>
                <a:lnTo>
                  <a:pt x="867702" y="198920"/>
                </a:lnTo>
                <a:lnTo>
                  <a:pt x="867702" y="0"/>
                </a:lnTo>
                <a:close/>
              </a:path>
            </a:pathLst>
          </a:custGeom>
          <a:solidFill>
            <a:srgbClr val="E52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60">
            <a:extLst>
              <a:ext uri="{FF2B5EF4-FFF2-40B4-BE49-F238E27FC236}">
                <a16:creationId xmlns:a16="http://schemas.microsoft.com/office/drawing/2014/main" id="{1DD04418-E335-4F0E-B3DD-90C97C4F967F}"/>
              </a:ext>
            </a:extLst>
          </p:cNvPr>
          <p:cNvSpPr/>
          <p:nvPr userDrawn="1"/>
        </p:nvSpPr>
        <p:spPr>
          <a:xfrm>
            <a:off x="3071218" y="2601746"/>
            <a:ext cx="886168" cy="501346"/>
          </a:xfrm>
          <a:custGeom>
            <a:avLst/>
            <a:gdLst/>
            <a:ahLst/>
            <a:cxnLst/>
            <a:rect l="l" t="t" r="r" b="b"/>
            <a:pathLst>
              <a:path w="352425" h="199389">
                <a:moveTo>
                  <a:pt x="351904" y="0"/>
                </a:moveTo>
                <a:lnTo>
                  <a:pt x="0" y="0"/>
                </a:lnTo>
                <a:lnTo>
                  <a:pt x="0" y="198920"/>
                </a:lnTo>
                <a:lnTo>
                  <a:pt x="351904" y="198920"/>
                </a:lnTo>
                <a:lnTo>
                  <a:pt x="351904" y="0"/>
                </a:lnTo>
                <a:close/>
              </a:path>
            </a:pathLst>
          </a:custGeom>
          <a:solidFill>
            <a:srgbClr val="EC66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61">
            <a:extLst>
              <a:ext uri="{FF2B5EF4-FFF2-40B4-BE49-F238E27FC236}">
                <a16:creationId xmlns:a16="http://schemas.microsoft.com/office/drawing/2014/main" id="{A46BC1E7-4C6C-4335-8211-C18979F88E62}"/>
              </a:ext>
            </a:extLst>
          </p:cNvPr>
          <p:cNvSpPr/>
          <p:nvPr userDrawn="1"/>
        </p:nvSpPr>
        <p:spPr>
          <a:xfrm>
            <a:off x="3956079" y="2601746"/>
            <a:ext cx="886168" cy="501346"/>
          </a:xfrm>
          <a:custGeom>
            <a:avLst/>
            <a:gdLst/>
            <a:ahLst/>
            <a:cxnLst/>
            <a:rect l="l" t="t" r="r" b="b"/>
            <a:pathLst>
              <a:path w="352425" h="199389">
                <a:moveTo>
                  <a:pt x="351904" y="0"/>
                </a:moveTo>
                <a:lnTo>
                  <a:pt x="0" y="0"/>
                </a:lnTo>
                <a:lnTo>
                  <a:pt x="0" y="198920"/>
                </a:lnTo>
                <a:lnTo>
                  <a:pt x="351904" y="198920"/>
                </a:lnTo>
                <a:lnTo>
                  <a:pt x="351904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2">
            <a:extLst>
              <a:ext uri="{FF2B5EF4-FFF2-40B4-BE49-F238E27FC236}">
                <a16:creationId xmlns:a16="http://schemas.microsoft.com/office/drawing/2014/main" id="{774EA9CD-AB2A-49E5-B0C3-1F0DB71E3848}"/>
              </a:ext>
            </a:extLst>
          </p:cNvPr>
          <p:cNvSpPr/>
          <p:nvPr userDrawn="1"/>
        </p:nvSpPr>
        <p:spPr>
          <a:xfrm>
            <a:off x="4840905" y="2601746"/>
            <a:ext cx="14169115" cy="501346"/>
          </a:xfrm>
          <a:custGeom>
            <a:avLst/>
            <a:gdLst/>
            <a:ahLst/>
            <a:cxnLst/>
            <a:rect l="l" t="t" r="r" b="b"/>
            <a:pathLst>
              <a:path w="5634990" h="199389">
                <a:moveTo>
                  <a:pt x="5634786" y="0"/>
                </a:moveTo>
                <a:lnTo>
                  <a:pt x="0" y="0"/>
                </a:lnTo>
                <a:lnTo>
                  <a:pt x="0" y="198920"/>
                </a:lnTo>
                <a:lnTo>
                  <a:pt x="5634786" y="198920"/>
                </a:lnTo>
                <a:lnTo>
                  <a:pt x="5634786" y="0"/>
                </a:lnTo>
                <a:close/>
              </a:path>
            </a:pathLst>
          </a:custGeom>
          <a:solidFill>
            <a:srgbClr val="D1CC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506382-8988-4CFD-B304-471C180C2D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6356" y="3517900"/>
            <a:ext cx="8957469" cy="2895600"/>
          </a:xfrm>
          <a:prstGeom prst="rect">
            <a:avLst/>
          </a:prstGeom>
        </p:spPr>
        <p:txBody>
          <a:bodyPr anchor="b"/>
          <a:lstStyle>
            <a:lvl1pPr algn="r">
              <a:defRPr sz="6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B883754-86F3-4DA9-B5E0-C699B8980E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76356" y="6600355"/>
            <a:ext cx="8957469" cy="28611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36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EAB7F7-1D19-42AE-9060-736804460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67156" y="9910763"/>
            <a:ext cx="6415087" cy="569912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dirty="0"/>
              <a:t>Insérer date – Rédacteur 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A11F9CCF-C9BB-4913-B140-F37A1EE4EB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805" y="393700"/>
            <a:ext cx="285750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712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C62DD1-7EBA-4B3F-841F-372FFF625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688" y="712788"/>
            <a:ext cx="6130925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2B4A78-5CCD-4DA4-BDDA-426DBD74D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1963" y="1539875"/>
            <a:ext cx="9623425" cy="7599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4DD6ED5-866C-4311-86D6-0270643D91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09688" y="3208338"/>
            <a:ext cx="6130925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7652B8D-B536-45BA-8CE6-5F1D4A916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9ADB88D-26A2-406F-9CAC-60CB6959F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Insérer date – Rédacteur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D921BB8-2AA8-4840-93A5-481B55ED7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AD7D-76FC-4DD3-96D3-A6943C03D5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118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480C98-68CA-435E-AA78-3FF56F004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688" y="712788"/>
            <a:ext cx="6130925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90C3E86-0A1D-439D-99E0-6F720FDEE8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081963" y="1539875"/>
            <a:ext cx="9623425" cy="75993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BE7A501-9FC6-4D30-8981-D4FFED4FA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09688" y="3208338"/>
            <a:ext cx="6130925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A60CF83-3293-42E6-849D-C0EA5FACE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60E9554-0AB9-4E82-BAE7-18BA18D78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Insérer date – Rédacteur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EE8FA13-56E6-4D99-BCEC-CD8E73956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AD7D-76FC-4DD3-96D3-A6943C03D5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7959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13A751-AB79-49BB-8304-8BCC8ABCC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057748C-A4DB-4784-B176-E7C7F6C86A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CF84AB-F598-4EEE-A57B-AC8BC324E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2C2589-C706-4B48-8340-E27DCC2F1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Insérer date – Rédacteur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812A3E-D210-42EA-AB2F-A6B89DFA1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AD7D-76FC-4DD3-96D3-A6943C03D5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37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DB47F74-713F-42EA-9B5E-C356948E34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604875" y="569913"/>
            <a:ext cx="4098925" cy="906145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13740F2-2FEB-472D-AF4C-FBC0370148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06513" y="569913"/>
            <a:ext cx="12145962" cy="906145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A2B65EA-C835-4802-9F30-0057FED9B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EFA299-C420-42E5-9451-7EA66D3B7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Insérer date – Rédacteur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E8DD2A-BDAF-4DF4-A59A-73D5C32BD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AD7D-76FC-4DD3-96D3-A6943C03D5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8920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469843" y="9944862"/>
            <a:ext cx="6089264" cy="27699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Insérer date – Rédacteur 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700844" y="9944862"/>
            <a:ext cx="4376657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F166D858-E987-4171-AAD9-ED0E41B825C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46163" y="2374900"/>
            <a:ext cx="16840200" cy="6553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51447" y="427736"/>
            <a:ext cx="17126056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6469843" y="9944862"/>
            <a:ext cx="6089264" cy="27699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Insérer date – Rédacteur 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13700844" y="9944862"/>
            <a:ext cx="4376657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816DD9-B7C8-4FAE-92BA-D44694FE9F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87537" y="231775"/>
            <a:ext cx="4098819" cy="2066925"/>
          </a:xfr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sz="3600" b="1">
                <a:solidFill>
                  <a:srgbClr val="004D9D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F5DF16-82C0-4F73-8A53-BE6B2893A69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8995" y="2527299"/>
            <a:ext cx="17660236" cy="7164000"/>
          </a:xfrm>
        </p:spPr>
        <p:txBody>
          <a:bodyPr lIns="72000"/>
          <a:lstStyle>
            <a:lvl1pPr marL="228600" indent="-36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  <a:defRPr b="1">
                <a:solidFill>
                  <a:srgbClr val="004D9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36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  <a:defRPr sz="2800"/>
            </a:lvl2pPr>
            <a:lvl3pPr indent="-36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3pPr>
            <a:lvl4pPr indent="-36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4pPr>
            <a:lvl5pPr indent="-36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B9FA8B-67FB-401D-839C-30645AC5B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Insérer date – Rédacteur 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54234F-DBDE-4F8A-B7FE-A14804EAB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24756" y="9910763"/>
            <a:ext cx="4278312" cy="569912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1BABAD7D-76FC-4DD3-96D3-A6943C03D53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object 52">
            <a:extLst>
              <a:ext uri="{FF2B5EF4-FFF2-40B4-BE49-F238E27FC236}">
                <a16:creationId xmlns:a16="http://schemas.microsoft.com/office/drawing/2014/main" id="{2CB3866F-452D-424B-921E-6E61CBFDF2A2}"/>
              </a:ext>
            </a:extLst>
          </p:cNvPr>
          <p:cNvSpPr/>
          <p:nvPr userDrawn="1"/>
        </p:nvSpPr>
        <p:spPr>
          <a:xfrm>
            <a:off x="548994" y="897445"/>
            <a:ext cx="6831069" cy="226018"/>
          </a:xfrm>
          <a:custGeom>
            <a:avLst/>
            <a:gdLst/>
            <a:ahLst/>
            <a:cxnLst/>
            <a:rect l="l" t="t" r="r" b="b"/>
            <a:pathLst>
              <a:path w="2208530" h="199390">
                <a:moveTo>
                  <a:pt x="2208199" y="0"/>
                </a:moveTo>
                <a:lnTo>
                  <a:pt x="0" y="0"/>
                </a:lnTo>
                <a:lnTo>
                  <a:pt x="0" y="198920"/>
                </a:lnTo>
                <a:lnTo>
                  <a:pt x="2208199" y="198920"/>
                </a:lnTo>
                <a:lnTo>
                  <a:pt x="2208199" y="0"/>
                </a:lnTo>
                <a:close/>
              </a:path>
            </a:pathLst>
          </a:custGeom>
          <a:solidFill>
            <a:srgbClr val="D1CCB8"/>
          </a:solidFill>
        </p:spPr>
        <p:txBody>
          <a:bodyPr wrap="square" lIns="0" tIns="0" rIns="0" bIns="0" rtlCol="0"/>
          <a:lstStyle/>
          <a:p>
            <a:endParaRPr sz="2800"/>
          </a:p>
        </p:txBody>
      </p:sp>
      <p:grpSp>
        <p:nvGrpSpPr>
          <p:cNvPr id="8" name="object 2">
            <a:extLst>
              <a:ext uri="{FF2B5EF4-FFF2-40B4-BE49-F238E27FC236}">
                <a16:creationId xmlns:a16="http://schemas.microsoft.com/office/drawing/2014/main" id="{BF9997AF-1AFC-43E2-8D8E-E69B8628A8C9}"/>
              </a:ext>
            </a:extLst>
          </p:cNvPr>
          <p:cNvGrpSpPr/>
          <p:nvPr userDrawn="1"/>
        </p:nvGrpSpPr>
        <p:grpSpPr>
          <a:xfrm>
            <a:off x="11478882" y="910759"/>
            <a:ext cx="6730349" cy="199403"/>
            <a:chOff x="289982" y="897432"/>
            <a:chExt cx="6730349" cy="199403"/>
          </a:xfrm>
        </p:grpSpPr>
        <p:sp>
          <p:nvSpPr>
            <p:cNvPr id="9" name="object 3">
              <a:extLst>
                <a:ext uri="{FF2B5EF4-FFF2-40B4-BE49-F238E27FC236}">
                  <a16:creationId xmlns:a16="http://schemas.microsoft.com/office/drawing/2014/main" id="{909E823F-491D-41D5-8305-B28E48284BBF}"/>
                </a:ext>
              </a:extLst>
            </p:cNvPr>
            <p:cNvSpPr/>
            <p:nvPr/>
          </p:nvSpPr>
          <p:spPr>
            <a:xfrm>
              <a:off x="6486296" y="897445"/>
              <a:ext cx="534035" cy="199390"/>
            </a:xfrm>
            <a:custGeom>
              <a:avLst/>
              <a:gdLst/>
              <a:ahLst/>
              <a:cxnLst/>
              <a:rect l="l" t="t" r="r" b="b"/>
              <a:pathLst>
                <a:path w="534034" h="199390">
                  <a:moveTo>
                    <a:pt x="533704" y="0"/>
                  </a:moveTo>
                  <a:lnTo>
                    <a:pt x="0" y="0"/>
                  </a:lnTo>
                  <a:lnTo>
                    <a:pt x="0" y="198920"/>
                  </a:lnTo>
                  <a:lnTo>
                    <a:pt x="533704" y="198920"/>
                  </a:lnTo>
                  <a:lnTo>
                    <a:pt x="533704" y="0"/>
                  </a:lnTo>
                  <a:close/>
                </a:path>
              </a:pathLst>
            </a:custGeom>
            <a:solidFill>
              <a:srgbClr val="008B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E76F0D8A-1EB4-40AA-997A-964A14759D00}"/>
                </a:ext>
              </a:extLst>
            </p:cNvPr>
            <p:cNvSpPr/>
            <p:nvPr/>
          </p:nvSpPr>
          <p:spPr>
            <a:xfrm>
              <a:off x="5618594" y="897445"/>
              <a:ext cx="868044" cy="199390"/>
            </a:xfrm>
            <a:custGeom>
              <a:avLst/>
              <a:gdLst/>
              <a:ahLst/>
              <a:cxnLst/>
              <a:rect l="l" t="t" r="r" b="b"/>
              <a:pathLst>
                <a:path w="868045" h="199390">
                  <a:moveTo>
                    <a:pt x="867702" y="0"/>
                  </a:moveTo>
                  <a:lnTo>
                    <a:pt x="0" y="0"/>
                  </a:lnTo>
                  <a:lnTo>
                    <a:pt x="0" y="198920"/>
                  </a:lnTo>
                  <a:lnTo>
                    <a:pt x="867702" y="198920"/>
                  </a:lnTo>
                  <a:lnTo>
                    <a:pt x="867702" y="0"/>
                  </a:lnTo>
                  <a:close/>
                </a:path>
              </a:pathLst>
            </a:custGeom>
            <a:solidFill>
              <a:srgbClr val="E52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CC3E0F60-9C4E-475F-91A8-732B18D675DF}"/>
                </a:ext>
              </a:extLst>
            </p:cNvPr>
            <p:cNvSpPr/>
            <p:nvPr/>
          </p:nvSpPr>
          <p:spPr>
            <a:xfrm>
              <a:off x="5266690" y="897445"/>
              <a:ext cx="352425" cy="199390"/>
            </a:xfrm>
            <a:custGeom>
              <a:avLst/>
              <a:gdLst/>
              <a:ahLst/>
              <a:cxnLst/>
              <a:rect l="l" t="t" r="r" b="b"/>
              <a:pathLst>
                <a:path w="352425" h="199390">
                  <a:moveTo>
                    <a:pt x="351904" y="0"/>
                  </a:moveTo>
                  <a:lnTo>
                    <a:pt x="0" y="0"/>
                  </a:lnTo>
                  <a:lnTo>
                    <a:pt x="0" y="198920"/>
                  </a:lnTo>
                  <a:lnTo>
                    <a:pt x="351904" y="198920"/>
                  </a:lnTo>
                  <a:lnTo>
                    <a:pt x="351904" y="0"/>
                  </a:lnTo>
                  <a:close/>
                </a:path>
              </a:pathLst>
            </a:custGeom>
            <a:solidFill>
              <a:srgbClr val="EC66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6">
              <a:extLst>
                <a:ext uri="{FF2B5EF4-FFF2-40B4-BE49-F238E27FC236}">
                  <a16:creationId xmlns:a16="http://schemas.microsoft.com/office/drawing/2014/main" id="{B99A4282-7812-4227-AAF0-0EC1BFCFB903}"/>
                </a:ext>
              </a:extLst>
            </p:cNvPr>
            <p:cNvSpPr/>
            <p:nvPr/>
          </p:nvSpPr>
          <p:spPr>
            <a:xfrm>
              <a:off x="4914785" y="897445"/>
              <a:ext cx="352425" cy="199390"/>
            </a:xfrm>
            <a:custGeom>
              <a:avLst/>
              <a:gdLst/>
              <a:ahLst/>
              <a:cxnLst/>
              <a:rect l="l" t="t" r="r" b="b"/>
              <a:pathLst>
                <a:path w="352425" h="199390">
                  <a:moveTo>
                    <a:pt x="351904" y="0"/>
                  </a:moveTo>
                  <a:lnTo>
                    <a:pt x="0" y="0"/>
                  </a:lnTo>
                  <a:lnTo>
                    <a:pt x="0" y="198920"/>
                  </a:lnTo>
                  <a:lnTo>
                    <a:pt x="351904" y="198920"/>
                  </a:lnTo>
                  <a:lnTo>
                    <a:pt x="351904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7">
              <a:extLst>
                <a:ext uri="{FF2B5EF4-FFF2-40B4-BE49-F238E27FC236}">
                  <a16:creationId xmlns:a16="http://schemas.microsoft.com/office/drawing/2014/main" id="{B8805FA5-6605-4505-BE0D-8B63AEDCD67D}"/>
                </a:ext>
              </a:extLst>
            </p:cNvPr>
            <p:cNvSpPr/>
            <p:nvPr/>
          </p:nvSpPr>
          <p:spPr>
            <a:xfrm>
              <a:off x="289982" y="897432"/>
              <a:ext cx="4624918" cy="199390"/>
            </a:xfrm>
            <a:custGeom>
              <a:avLst/>
              <a:gdLst/>
              <a:ahLst/>
              <a:cxnLst/>
              <a:rect l="l" t="t" r="r" b="b"/>
              <a:pathLst>
                <a:path w="4914900" h="199390">
                  <a:moveTo>
                    <a:pt x="4914785" y="0"/>
                  </a:moveTo>
                  <a:lnTo>
                    <a:pt x="0" y="0"/>
                  </a:lnTo>
                  <a:lnTo>
                    <a:pt x="0" y="198920"/>
                  </a:lnTo>
                  <a:lnTo>
                    <a:pt x="4914785" y="198920"/>
                  </a:lnTo>
                  <a:lnTo>
                    <a:pt x="4914785" y="0"/>
                  </a:lnTo>
                  <a:close/>
                </a:path>
              </a:pathLst>
            </a:custGeom>
            <a:solidFill>
              <a:srgbClr val="D1CCB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600252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sur fond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36B0703-FF69-41C1-9748-6D504BF1877B}"/>
              </a:ext>
            </a:extLst>
          </p:cNvPr>
          <p:cNvSpPr/>
          <p:nvPr userDrawn="1"/>
        </p:nvSpPr>
        <p:spPr>
          <a:xfrm>
            <a:off x="556445" y="2513986"/>
            <a:ext cx="17652779" cy="6252178"/>
          </a:xfrm>
          <a:prstGeom prst="rect">
            <a:avLst/>
          </a:prstGeom>
          <a:solidFill>
            <a:srgbClr val="4F8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object 52">
            <a:extLst>
              <a:ext uri="{FF2B5EF4-FFF2-40B4-BE49-F238E27FC236}">
                <a16:creationId xmlns:a16="http://schemas.microsoft.com/office/drawing/2014/main" id="{03DBAB7F-2BD1-43FA-AFE9-E8BB8D46D227}"/>
              </a:ext>
            </a:extLst>
          </p:cNvPr>
          <p:cNvSpPr/>
          <p:nvPr userDrawn="1"/>
        </p:nvSpPr>
        <p:spPr>
          <a:xfrm>
            <a:off x="556445" y="8762821"/>
            <a:ext cx="17652778" cy="349466"/>
          </a:xfrm>
          <a:custGeom>
            <a:avLst/>
            <a:gdLst/>
            <a:ahLst/>
            <a:cxnLst/>
            <a:rect l="l" t="t" r="r" b="b"/>
            <a:pathLst>
              <a:path w="3074670" h="157479">
                <a:moveTo>
                  <a:pt x="3074276" y="0"/>
                </a:moveTo>
                <a:lnTo>
                  <a:pt x="0" y="0"/>
                </a:lnTo>
                <a:lnTo>
                  <a:pt x="0" y="157378"/>
                </a:lnTo>
                <a:lnTo>
                  <a:pt x="3074276" y="157378"/>
                </a:lnTo>
                <a:lnTo>
                  <a:pt x="3074276" y="0"/>
                </a:lnTo>
                <a:close/>
              </a:path>
            </a:pathLst>
          </a:custGeom>
          <a:solidFill>
            <a:srgbClr val="D1CCB8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F5DF16-82C0-4F73-8A53-BE6B2893A69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6445" y="2679700"/>
            <a:ext cx="17147356" cy="6083121"/>
          </a:xfrm>
        </p:spPr>
        <p:txBody>
          <a:bodyPr/>
          <a:lstStyle>
            <a:lvl1pPr marL="228600" indent="-360000">
              <a:lnSpc>
                <a:spcPct val="100000"/>
              </a:lnSpc>
              <a:buFontTx/>
              <a:buBlip>
                <a:blip r:embed="rId2"/>
              </a:buBlip>
              <a:defRPr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360000">
              <a:lnSpc>
                <a:spcPct val="100000"/>
              </a:lnSpc>
              <a:buFontTx/>
              <a:buBlip>
                <a:blip r:embed="rId3"/>
              </a:buBlip>
              <a:defRPr sz="2800">
                <a:solidFill>
                  <a:schemeClr val="bg1"/>
                </a:solidFill>
              </a:defRPr>
            </a:lvl2pPr>
            <a:lvl3pPr indent="-360000"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 indent="-360000"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 indent="-360000"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B9FA8B-67FB-401D-839C-30645AC5B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Insérer date – Rédacteur 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54234F-DBDE-4F8A-B7FE-A14804EAB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30911" y="9910763"/>
            <a:ext cx="4278312" cy="569912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1BABAD7D-76FC-4DD3-96D3-A6943C03D53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545F624D-052F-42B1-B415-BF74ACC2C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87537" y="231775"/>
            <a:ext cx="4098819" cy="2066925"/>
          </a:xfr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sz="3600" b="1">
                <a:solidFill>
                  <a:srgbClr val="004D9D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7" name="object 52">
            <a:extLst>
              <a:ext uri="{FF2B5EF4-FFF2-40B4-BE49-F238E27FC236}">
                <a16:creationId xmlns:a16="http://schemas.microsoft.com/office/drawing/2014/main" id="{BA91B2E9-68A7-4BA1-95FE-D9A0F6D85EAD}"/>
              </a:ext>
            </a:extLst>
          </p:cNvPr>
          <p:cNvSpPr/>
          <p:nvPr userDrawn="1"/>
        </p:nvSpPr>
        <p:spPr>
          <a:xfrm>
            <a:off x="548994" y="897445"/>
            <a:ext cx="6831069" cy="226018"/>
          </a:xfrm>
          <a:custGeom>
            <a:avLst/>
            <a:gdLst/>
            <a:ahLst/>
            <a:cxnLst/>
            <a:rect l="l" t="t" r="r" b="b"/>
            <a:pathLst>
              <a:path w="2208530" h="199390">
                <a:moveTo>
                  <a:pt x="2208199" y="0"/>
                </a:moveTo>
                <a:lnTo>
                  <a:pt x="0" y="0"/>
                </a:lnTo>
                <a:lnTo>
                  <a:pt x="0" y="198920"/>
                </a:lnTo>
                <a:lnTo>
                  <a:pt x="2208199" y="198920"/>
                </a:lnTo>
                <a:lnTo>
                  <a:pt x="2208199" y="0"/>
                </a:lnTo>
                <a:close/>
              </a:path>
            </a:pathLst>
          </a:custGeom>
          <a:solidFill>
            <a:srgbClr val="D1CCB8"/>
          </a:solidFill>
        </p:spPr>
        <p:txBody>
          <a:bodyPr wrap="square" lIns="0" tIns="0" rIns="0" bIns="0" rtlCol="0"/>
          <a:lstStyle/>
          <a:p>
            <a:endParaRPr sz="2800"/>
          </a:p>
        </p:txBody>
      </p:sp>
      <p:grpSp>
        <p:nvGrpSpPr>
          <p:cNvPr id="18" name="object 2">
            <a:extLst>
              <a:ext uri="{FF2B5EF4-FFF2-40B4-BE49-F238E27FC236}">
                <a16:creationId xmlns:a16="http://schemas.microsoft.com/office/drawing/2014/main" id="{6FFEF3BE-C8BA-4A16-9D19-8D69D3C73435}"/>
              </a:ext>
            </a:extLst>
          </p:cNvPr>
          <p:cNvGrpSpPr/>
          <p:nvPr userDrawn="1"/>
        </p:nvGrpSpPr>
        <p:grpSpPr>
          <a:xfrm>
            <a:off x="11478882" y="910759"/>
            <a:ext cx="6730349" cy="199403"/>
            <a:chOff x="289982" y="897432"/>
            <a:chExt cx="6730349" cy="199403"/>
          </a:xfrm>
        </p:grpSpPr>
        <p:sp>
          <p:nvSpPr>
            <p:cNvPr id="19" name="object 3">
              <a:extLst>
                <a:ext uri="{FF2B5EF4-FFF2-40B4-BE49-F238E27FC236}">
                  <a16:creationId xmlns:a16="http://schemas.microsoft.com/office/drawing/2014/main" id="{7BE30A4E-F24D-45E5-AC28-BD21AD0E8D62}"/>
                </a:ext>
              </a:extLst>
            </p:cNvPr>
            <p:cNvSpPr/>
            <p:nvPr/>
          </p:nvSpPr>
          <p:spPr>
            <a:xfrm>
              <a:off x="6486296" y="897445"/>
              <a:ext cx="534035" cy="199390"/>
            </a:xfrm>
            <a:custGeom>
              <a:avLst/>
              <a:gdLst/>
              <a:ahLst/>
              <a:cxnLst/>
              <a:rect l="l" t="t" r="r" b="b"/>
              <a:pathLst>
                <a:path w="534034" h="199390">
                  <a:moveTo>
                    <a:pt x="533704" y="0"/>
                  </a:moveTo>
                  <a:lnTo>
                    <a:pt x="0" y="0"/>
                  </a:lnTo>
                  <a:lnTo>
                    <a:pt x="0" y="198920"/>
                  </a:lnTo>
                  <a:lnTo>
                    <a:pt x="533704" y="198920"/>
                  </a:lnTo>
                  <a:lnTo>
                    <a:pt x="533704" y="0"/>
                  </a:lnTo>
                  <a:close/>
                </a:path>
              </a:pathLst>
            </a:custGeom>
            <a:solidFill>
              <a:srgbClr val="008B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4">
              <a:extLst>
                <a:ext uri="{FF2B5EF4-FFF2-40B4-BE49-F238E27FC236}">
                  <a16:creationId xmlns:a16="http://schemas.microsoft.com/office/drawing/2014/main" id="{27BA787D-D742-4FAE-8623-A5F475ED094E}"/>
                </a:ext>
              </a:extLst>
            </p:cNvPr>
            <p:cNvSpPr/>
            <p:nvPr/>
          </p:nvSpPr>
          <p:spPr>
            <a:xfrm>
              <a:off x="5618594" y="897445"/>
              <a:ext cx="868044" cy="199390"/>
            </a:xfrm>
            <a:custGeom>
              <a:avLst/>
              <a:gdLst/>
              <a:ahLst/>
              <a:cxnLst/>
              <a:rect l="l" t="t" r="r" b="b"/>
              <a:pathLst>
                <a:path w="868045" h="199390">
                  <a:moveTo>
                    <a:pt x="867702" y="0"/>
                  </a:moveTo>
                  <a:lnTo>
                    <a:pt x="0" y="0"/>
                  </a:lnTo>
                  <a:lnTo>
                    <a:pt x="0" y="198920"/>
                  </a:lnTo>
                  <a:lnTo>
                    <a:pt x="867702" y="198920"/>
                  </a:lnTo>
                  <a:lnTo>
                    <a:pt x="867702" y="0"/>
                  </a:lnTo>
                  <a:close/>
                </a:path>
              </a:pathLst>
            </a:custGeom>
            <a:solidFill>
              <a:srgbClr val="E52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5">
              <a:extLst>
                <a:ext uri="{FF2B5EF4-FFF2-40B4-BE49-F238E27FC236}">
                  <a16:creationId xmlns:a16="http://schemas.microsoft.com/office/drawing/2014/main" id="{4867ADB9-EF77-4F24-BC6B-A3A13DA9486A}"/>
                </a:ext>
              </a:extLst>
            </p:cNvPr>
            <p:cNvSpPr/>
            <p:nvPr/>
          </p:nvSpPr>
          <p:spPr>
            <a:xfrm>
              <a:off x="5266690" y="897445"/>
              <a:ext cx="352425" cy="199390"/>
            </a:xfrm>
            <a:custGeom>
              <a:avLst/>
              <a:gdLst/>
              <a:ahLst/>
              <a:cxnLst/>
              <a:rect l="l" t="t" r="r" b="b"/>
              <a:pathLst>
                <a:path w="352425" h="199390">
                  <a:moveTo>
                    <a:pt x="351904" y="0"/>
                  </a:moveTo>
                  <a:lnTo>
                    <a:pt x="0" y="0"/>
                  </a:lnTo>
                  <a:lnTo>
                    <a:pt x="0" y="198920"/>
                  </a:lnTo>
                  <a:lnTo>
                    <a:pt x="351904" y="198920"/>
                  </a:lnTo>
                  <a:lnTo>
                    <a:pt x="351904" y="0"/>
                  </a:lnTo>
                  <a:close/>
                </a:path>
              </a:pathLst>
            </a:custGeom>
            <a:solidFill>
              <a:srgbClr val="EC66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6">
              <a:extLst>
                <a:ext uri="{FF2B5EF4-FFF2-40B4-BE49-F238E27FC236}">
                  <a16:creationId xmlns:a16="http://schemas.microsoft.com/office/drawing/2014/main" id="{A2776CC9-2FB3-4B46-9F01-D8E60A52A762}"/>
                </a:ext>
              </a:extLst>
            </p:cNvPr>
            <p:cNvSpPr/>
            <p:nvPr/>
          </p:nvSpPr>
          <p:spPr>
            <a:xfrm>
              <a:off x="4914785" y="897445"/>
              <a:ext cx="352425" cy="199390"/>
            </a:xfrm>
            <a:custGeom>
              <a:avLst/>
              <a:gdLst/>
              <a:ahLst/>
              <a:cxnLst/>
              <a:rect l="l" t="t" r="r" b="b"/>
              <a:pathLst>
                <a:path w="352425" h="199390">
                  <a:moveTo>
                    <a:pt x="351904" y="0"/>
                  </a:moveTo>
                  <a:lnTo>
                    <a:pt x="0" y="0"/>
                  </a:lnTo>
                  <a:lnTo>
                    <a:pt x="0" y="198920"/>
                  </a:lnTo>
                  <a:lnTo>
                    <a:pt x="351904" y="198920"/>
                  </a:lnTo>
                  <a:lnTo>
                    <a:pt x="351904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7">
              <a:extLst>
                <a:ext uri="{FF2B5EF4-FFF2-40B4-BE49-F238E27FC236}">
                  <a16:creationId xmlns:a16="http://schemas.microsoft.com/office/drawing/2014/main" id="{451BCF4F-FC28-44AE-BD2A-F9974ADAE877}"/>
                </a:ext>
              </a:extLst>
            </p:cNvPr>
            <p:cNvSpPr/>
            <p:nvPr/>
          </p:nvSpPr>
          <p:spPr>
            <a:xfrm>
              <a:off x="289982" y="897432"/>
              <a:ext cx="4624918" cy="199390"/>
            </a:xfrm>
            <a:custGeom>
              <a:avLst/>
              <a:gdLst/>
              <a:ahLst/>
              <a:cxnLst/>
              <a:rect l="l" t="t" r="r" b="b"/>
              <a:pathLst>
                <a:path w="4914900" h="199390">
                  <a:moveTo>
                    <a:pt x="4914785" y="0"/>
                  </a:moveTo>
                  <a:lnTo>
                    <a:pt x="0" y="0"/>
                  </a:lnTo>
                  <a:lnTo>
                    <a:pt x="0" y="198920"/>
                  </a:lnTo>
                  <a:lnTo>
                    <a:pt x="4914785" y="198920"/>
                  </a:lnTo>
                  <a:lnTo>
                    <a:pt x="4914785" y="0"/>
                  </a:lnTo>
                  <a:close/>
                </a:path>
              </a:pathLst>
            </a:custGeom>
            <a:solidFill>
              <a:srgbClr val="D1CCB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536004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57">
            <a:extLst>
              <a:ext uri="{FF2B5EF4-FFF2-40B4-BE49-F238E27FC236}">
                <a16:creationId xmlns:a16="http://schemas.microsoft.com/office/drawing/2014/main" id="{CFA795DF-5788-4E69-B5F2-0E069EAF076A}"/>
              </a:ext>
            </a:extLst>
          </p:cNvPr>
          <p:cNvSpPr/>
          <p:nvPr userDrawn="1"/>
        </p:nvSpPr>
        <p:spPr>
          <a:xfrm>
            <a:off x="5" y="2601748"/>
            <a:ext cx="19010307" cy="8090385"/>
          </a:xfrm>
          <a:custGeom>
            <a:avLst/>
            <a:gdLst/>
            <a:ahLst/>
            <a:cxnLst/>
            <a:rect l="l" t="t" r="r" b="b"/>
            <a:pathLst>
              <a:path w="7560309" h="3500120">
                <a:moveTo>
                  <a:pt x="7559992" y="0"/>
                </a:moveTo>
                <a:lnTo>
                  <a:pt x="0" y="0"/>
                </a:lnTo>
                <a:lnTo>
                  <a:pt x="0" y="3499980"/>
                </a:lnTo>
                <a:lnTo>
                  <a:pt x="7559992" y="3499980"/>
                </a:lnTo>
                <a:lnTo>
                  <a:pt x="7559992" y="0"/>
                </a:lnTo>
                <a:close/>
              </a:path>
            </a:pathLst>
          </a:custGeom>
          <a:solidFill>
            <a:srgbClr val="004F9F"/>
          </a:solidFill>
        </p:spPr>
        <p:txBody>
          <a:bodyPr wrap="square" lIns="0" tIns="0" rIns="0" bIns="0" rtlCol="0"/>
          <a:lstStyle/>
          <a:p>
            <a:endParaRPr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1E38AC7-7FA5-4576-A4A1-5B4119335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988" y="3396614"/>
            <a:ext cx="16395700" cy="2964970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404657A-BF10-4266-92BB-6D19EE292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6988" y="6565900"/>
            <a:ext cx="16395700" cy="2338388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F07BAC-C086-4F01-8B4F-44A937A39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D2B997-F31A-4FF9-9B63-695917333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Insérer date – Rédacteur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8476AB-4A06-4622-A624-B36C260A9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AD7D-76FC-4DD3-96D3-A6943C03D532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253A94E-9D5C-414A-AA61-6E1017674A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805" y="393700"/>
            <a:ext cx="2857500" cy="1914525"/>
          </a:xfrm>
          <a:prstGeom prst="rect">
            <a:avLst/>
          </a:prstGeom>
        </p:spPr>
      </p:pic>
      <p:sp>
        <p:nvSpPr>
          <p:cNvPr id="10" name="object 158">
            <a:extLst>
              <a:ext uri="{FF2B5EF4-FFF2-40B4-BE49-F238E27FC236}">
                <a16:creationId xmlns:a16="http://schemas.microsoft.com/office/drawing/2014/main" id="{9BDFAB24-E273-47B8-85B1-EB4257A6B491}"/>
              </a:ext>
            </a:extLst>
          </p:cNvPr>
          <p:cNvSpPr/>
          <p:nvPr userDrawn="1"/>
        </p:nvSpPr>
        <p:spPr>
          <a:xfrm>
            <a:off x="0" y="2601746"/>
            <a:ext cx="889362" cy="501346"/>
          </a:xfrm>
          <a:custGeom>
            <a:avLst/>
            <a:gdLst/>
            <a:ahLst/>
            <a:cxnLst/>
            <a:rect l="l" t="t" r="r" b="b"/>
            <a:pathLst>
              <a:path w="353695" h="199389">
                <a:moveTo>
                  <a:pt x="353695" y="0"/>
                </a:moveTo>
                <a:lnTo>
                  <a:pt x="0" y="0"/>
                </a:lnTo>
                <a:lnTo>
                  <a:pt x="0" y="198920"/>
                </a:lnTo>
                <a:lnTo>
                  <a:pt x="353695" y="198920"/>
                </a:lnTo>
                <a:lnTo>
                  <a:pt x="353695" y="0"/>
                </a:lnTo>
                <a:close/>
              </a:path>
            </a:pathLst>
          </a:custGeom>
          <a:solidFill>
            <a:srgbClr val="008BCE"/>
          </a:solidFill>
        </p:spPr>
        <p:txBody>
          <a:bodyPr wrap="square" lIns="0" tIns="0" rIns="0" bIns="0" rtlCol="0"/>
          <a:lstStyle/>
          <a:p>
            <a:endParaRPr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1" name="object 159">
            <a:extLst>
              <a:ext uri="{FF2B5EF4-FFF2-40B4-BE49-F238E27FC236}">
                <a16:creationId xmlns:a16="http://schemas.microsoft.com/office/drawing/2014/main" id="{4F82DC8C-9A23-4AA4-BDDC-EDD21A2F1821}"/>
              </a:ext>
            </a:extLst>
          </p:cNvPr>
          <p:cNvSpPr/>
          <p:nvPr userDrawn="1"/>
        </p:nvSpPr>
        <p:spPr>
          <a:xfrm>
            <a:off x="889392" y="2601746"/>
            <a:ext cx="2182686" cy="501346"/>
          </a:xfrm>
          <a:custGeom>
            <a:avLst/>
            <a:gdLst/>
            <a:ahLst/>
            <a:cxnLst/>
            <a:rect l="l" t="t" r="r" b="b"/>
            <a:pathLst>
              <a:path w="868044" h="199389">
                <a:moveTo>
                  <a:pt x="867702" y="0"/>
                </a:moveTo>
                <a:lnTo>
                  <a:pt x="0" y="0"/>
                </a:lnTo>
                <a:lnTo>
                  <a:pt x="0" y="198920"/>
                </a:lnTo>
                <a:lnTo>
                  <a:pt x="867702" y="198920"/>
                </a:lnTo>
                <a:lnTo>
                  <a:pt x="867702" y="0"/>
                </a:lnTo>
                <a:close/>
              </a:path>
            </a:pathLst>
          </a:custGeom>
          <a:solidFill>
            <a:srgbClr val="E52A1A"/>
          </a:solidFill>
        </p:spPr>
        <p:txBody>
          <a:bodyPr wrap="square" lIns="0" tIns="0" rIns="0" bIns="0" rtlCol="0"/>
          <a:lstStyle/>
          <a:p>
            <a:endParaRPr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2" name="object 160">
            <a:extLst>
              <a:ext uri="{FF2B5EF4-FFF2-40B4-BE49-F238E27FC236}">
                <a16:creationId xmlns:a16="http://schemas.microsoft.com/office/drawing/2014/main" id="{E3C57FCB-EE21-4191-AEB1-768B62A7647C}"/>
              </a:ext>
            </a:extLst>
          </p:cNvPr>
          <p:cNvSpPr/>
          <p:nvPr userDrawn="1"/>
        </p:nvSpPr>
        <p:spPr>
          <a:xfrm>
            <a:off x="3071218" y="2601746"/>
            <a:ext cx="886168" cy="501346"/>
          </a:xfrm>
          <a:custGeom>
            <a:avLst/>
            <a:gdLst/>
            <a:ahLst/>
            <a:cxnLst/>
            <a:rect l="l" t="t" r="r" b="b"/>
            <a:pathLst>
              <a:path w="352425" h="199389">
                <a:moveTo>
                  <a:pt x="351904" y="0"/>
                </a:moveTo>
                <a:lnTo>
                  <a:pt x="0" y="0"/>
                </a:lnTo>
                <a:lnTo>
                  <a:pt x="0" y="198920"/>
                </a:lnTo>
                <a:lnTo>
                  <a:pt x="351904" y="198920"/>
                </a:lnTo>
                <a:lnTo>
                  <a:pt x="351904" y="0"/>
                </a:lnTo>
                <a:close/>
              </a:path>
            </a:pathLst>
          </a:custGeom>
          <a:solidFill>
            <a:srgbClr val="EC6608"/>
          </a:solidFill>
        </p:spPr>
        <p:txBody>
          <a:bodyPr wrap="square" lIns="0" tIns="0" rIns="0" bIns="0" rtlCol="0"/>
          <a:lstStyle/>
          <a:p>
            <a:endParaRPr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3" name="object 161">
            <a:extLst>
              <a:ext uri="{FF2B5EF4-FFF2-40B4-BE49-F238E27FC236}">
                <a16:creationId xmlns:a16="http://schemas.microsoft.com/office/drawing/2014/main" id="{901EED97-C68C-4F1C-AACE-75CCF7C7D300}"/>
              </a:ext>
            </a:extLst>
          </p:cNvPr>
          <p:cNvSpPr/>
          <p:nvPr userDrawn="1"/>
        </p:nvSpPr>
        <p:spPr>
          <a:xfrm>
            <a:off x="3956079" y="2601746"/>
            <a:ext cx="886168" cy="501346"/>
          </a:xfrm>
          <a:custGeom>
            <a:avLst/>
            <a:gdLst/>
            <a:ahLst/>
            <a:cxnLst/>
            <a:rect l="l" t="t" r="r" b="b"/>
            <a:pathLst>
              <a:path w="352425" h="199389">
                <a:moveTo>
                  <a:pt x="351904" y="0"/>
                </a:moveTo>
                <a:lnTo>
                  <a:pt x="0" y="0"/>
                </a:lnTo>
                <a:lnTo>
                  <a:pt x="0" y="198920"/>
                </a:lnTo>
                <a:lnTo>
                  <a:pt x="351904" y="198920"/>
                </a:lnTo>
                <a:lnTo>
                  <a:pt x="351904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98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6469843" y="9944862"/>
            <a:ext cx="6089264" cy="27699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Insérer date – Rédacteur </a:t>
            </a:r>
            <a:endParaRPr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3700844" y="9944862"/>
            <a:ext cx="4376657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96C1FE-68B6-49D4-BA2B-4B066354EAD3}"/>
              </a:ext>
            </a:extLst>
          </p:cNvPr>
          <p:cNvSpPr/>
          <p:nvPr userDrawn="1"/>
        </p:nvSpPr>
        <p:spPr>
          <a:xfrm>
            <a:off x="-1" y="2601746"/>
            <a:ext cx="19010313" cy="8091654"/>
          </a:xfrm>
          <a:prstGeom prst="rect">
            <a:avLst/>
          </a:prstGeom>
          <a:solidFill>
            <a:srgbClr val="4F8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6DA4025-932E-4F20-AD51-A005C4D9E0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805" y="393700"/>
            <a:ext cx="2857500" cy="1914525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CA8041A5-8813-42CA-AC99-73F22E468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988" y="3396614"/>
            <a:ext cx="16395700" cy="2964970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385A47C8-47C5-41C4-BC2A-931DA9292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6988" y="6565900"/>
            <a:ext cx="16395700" cy="2338388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3" name="object 158">
            <a:extLst>
              <a:ext uri="{FF2B5EF4-FFF2-40B4-BE49-F238E27FC236}">
                <a16:creationId xmlns:a16="http://schemas.microsoft.com/office/drawing/2014/main" id="{2F3CD920-8D8A-45B4-AA4B-F62E2E092089}"/>
              </a:ext>
            </a:extLst>
          </p:cNvPr>
          <p:cNvSpPr/>
          <p:nvPr userDrawn="1"/>
        </p:nvSpPr>
        <p:spPr>
          <a:xfrm>
            <a:off x="0" y="2601746"/>
            <a:ext cx="889362" cy="501346"/>
          </a:xfrm>
          <a:custGeom>
            <a:avLst/>
            <a:gdLst/>
            <a:ahLst/>
            <a:cxnLst/>
            <a:rect l="l" t="t" r="r" b="b"/>
            <a:pathLst>
              <a:path w="353695" h="199389">
                <a:moveTo>
                  <a:pt x="353695" y="0"/>
                </a:moveTo>
                <a:lnTo>
                  <a:pt x="0" y="0"/>
                </a:lnTo>
                <a:lnTo>
                  <a:pt x="0" y="198920"/>
                </a:lnTo>
                <a:lnTo>
                  <a:pt x="353695" y="198920"/>
                </a:lnTo>
                <a:lnTo>
                  <a:pt x="353695" y="0"/>
                </a:lnTo>
                <a:close/>
              </a:path>
            </a:pathLst>
          </a:custGeom>
          <a:solidFill>
            <a:srgbClr val="008BCE"/>
          </a:solidFill>
        </p:spPr>
        <p:txBody>
          <a:bodyPr wrap="square" lIns="0" tIns="0" rIns="0" bIns="0" rtlCol="0"/>
          <a:lstStyle/>
          <a:p>
            <a:endParaRPr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4" name="object 159">
            <a:extLst>
              <a:ext uri="{FF2B5EF4-FFF2-40B4-BE49-F238E27FC236}">
                <a16:creationId xmlns:a16="http://schemas.microsoft.com/office/drawing/2014/main" id="{7DB1BBF6-CA7F-4A44-A16A-390EE7D1EA60}"/>
              </a:ext>
            </a:extLst>
          </p:cNvPr>
          <p:cNvSpPr/>
          <p:nvPr userDrawn="1"/>
        </p:nvSpPr>
        <p:spPr>
          <a:xfrm>
            <a:off x="889392" y="2601746"/>
            <a:ext cx="2182686" cy="501346"/>
          </a:xfrm>
          <a:custGeom>
            <a:avLst/>
            <a:gdLst/>
            <a:ahLst/>
            <a:cxnLst/>
            <a:rect l="l" t="t" r="r" b="b"/>
            <a:pathLst>
              <a:path w="868044" h="199389">
                <a:moveTo>
                  <a:pt x="867702" y="0"/>
                </a:moveTo>
                <a:lnTo>
                  <a:pt x="0" y="0"/>
                </a:lnTo>
                <a:lnTo>
                  <a:pt x="0" y="198920"/>
                </a:lnTo>
                <a:lnTo>
                  <a:pt x="867702" y="198920"/>
                </a:lnTo>
                <a:lnTo>
                  <a:pt x="867702" y="0"/>
                </a:lnTo>
                <a:close/>
              </a:path>
            </a:pathLst>
          </a:custGeom>
          <a:solidFill>
            <a:srgbClr val="E52A1A"/>
          </a:solidFill>
        </p:spPr>
        <p:txBody>
          <a:bodyPr wrap="square" lIns="0" tIns="0" rIns="0" bIns="0" rtlCol="0"/>
          <a:lstStyle/>
          <a:p>
            <a:endParaRPr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5" name="object 160">
            <a:extLst>
              <a:ext uri="{FF2B5EF4-FFF2-40B4-BE49-F238E27FC236}">
                <a16:creationId xmlns:a16="http://schemas.microsoft.com/office/drawing/2014/main" id="{C86215A4-6CEF-4033-86C7-213A753E62FA}"/>
              </a:ext>
            </a:extLst>
          </p:cNvPr>
          <p:cNvSpPr/>
          <p:nvPr userDrawn="1"/>
        </p:nvSpPr>
        <p:spPr>
          <a:xfrm>
            <a:off x="3071218" y="2601746"/>
            <a:ext cx="886168" cy="501346"/>
          </a:xfrm>
          <a:custGeom>
            <a:avLst/>
            <a:gdLst/>
            <a:ahLst/>
            <a:cxnLst/>
            <a:rect l="l" t="t" r="r" b="b"/>
            <a:pathLst>
              <a:path w="352425" h="199389">
                <a:moveTo>
                  <a:pt x="351904" y="0"/>
                </a:moveTo>
                <a:lnTo>
                  <a:pt x="0" y="0"/>
                </a:lnTo>
                <a:lnTo>
                  <a:pt x="0" y="198920"/>
                </a:lnTo>
                <a:lnTo>
                  <a:pt x="351904" y="198920"/>
                </a:lnTo>
                <a:lnTo>
                  <a:pt x="351904" y="0"/>
                </a:lnTo>
                <a:close/>
              </a:path>
            </a:pathLst>
          </a:custGeom>
          <a:solidFill>
            <a:srgbClr val="EC6608"/>
          </a:solidFill>
        </p:spPr>
        <p:txBody>
          <a:bodyPr wrap="square" lIns="0" tIns="0" rIns="0" bIns="0" rtlCol="0"/>
          <a:lstStyle/>
          <a:p>
            <a:endParaRPr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6" name="object 161">
            <a:extLst>
              <a:ext uri="{FF2B5EF4-FFF2-40B4-BE49-F238E27FC236}">
                <a16:creationId xmlns:a16="http://schemas.microsoft.com/office/drawing/2014/main" id="{E9801E75-51DD-417B-83A4-E90EEC2BD9C4}"/>
              </a:ext>
            </a:extLst>
          </p:cNvPr>
          <p:cNvSpPr/>
          <p:nvPr userDrawn="1"/>
        </p:nvSpPr>
        <p:spPr>
          <a:xfrm>
            <a:off x="3956079" y="2601746"/>
            <a:ext cx="886168" cy="501346"/>
          </a:xfrm>
          <a:custGeom>
            <a:avLst/>
            <a:gdLst/>
            <a:ahLst/>
            <a:cxnLst/>
            <a:rect l="l" t="t" r="r" b="b"/>
            <a:pathLst>
              <a:path w="352425" h="199389">
                <a:moveTo>
                  <a:pt x="351904" y="0"/>
                </a:moveTo>
                <a:lnTo>
                  <a:pt x="0" y="0"/>
                </a:lnTo>
                <a:lnTo>
                  <a:pt x="0" y="198920"/>
                </a:lnTo>
                <a:lnTo>
                  <a:pt x="351904" y="198920"/>
                </a:lnTo>
                <a:lnTo>
                  <a:pt x="351904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72010B3-0EB2-4824-8CB7-30C8BE407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Insérer date – Rédacteur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BAEF6A7-7204-4073-B345-A77A9A3B2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46302" y="9910763"/>
            <a:ext cx="4278312" cy="569912"/>
          </a:xfrm>
        </p:spPr>
        <p:txBody>
          <a:bodyPr/>
          <a:lstStyle/>
          <a:p>
            <a:fld id="{1BABAD7D-76FC-4DD3-96D3-A6943C03D532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E5B57E70-575E-4132-A307-DC0370DC3BDA}"/>
              </a:ext>
            </a:extLst>
          </p:cNvPr>
          <p:cNvSpPr txBox="1">
            <a:spLocks/>
          </p:cNvSpPr>
          <p:nvPr userDrawn="1"/>
        </p:nvSpPr>
        <p:spPr>
          <a:xfrm>
            <a:off x="7387537" y="231775"/>
            <a:ext cx="4098819" cy="20669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4D9D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object 52">
            <a:extLst>
              <a:ext uri="{FF2B5EF4-FFF2-40B4-BE49-F238E27FC236}">
                <a16:creationId xmlns:a16="http://schemas.microsoft.com/office/drawing/2014/main" id="{B8AC6176-4B13-43F7-84C3-BEDA51132637}"/>
              </a:ext>
            </a:extLst>
          </p:cNvPr>
          <p:cNvSpPr/>
          <p:nvPr userDrawn="1"/>
        </p:nvSpPr>
        <p:spPr>
          <a:xfrm>
            <a:off x="548994" y="897445"/>
            <a:ext cx="6831069" cy="226018"/>
          </a:xfrm>
          <a:custGeom>
            <a:avLst/>
            <a:gdLst/>
            <a:ahLst/>
            <a:cxnLst/>
            <a:rect l="l" t="t" r="r" b="b"/>
            <a:pathLst>
              <a:path w="2208530" h="199390">
                <a:moveTo>
                  <a:pt x="2208199" y="0"/>
                </a:moveTo>
                <a:lnTo>
                  <a:pt x="0" y="0"/>
                </a:lnTo>
                <a:lnTo>
                  <a:pt x="0" y="198920"/>
                </a:lnTo>
                <a:lnTo>
                  <a:pt x="2208199" y="198920"/>
                </a:lnTo>
                <a:lnTo>
                  <a:pt x="2208199" y="0"/>
                </a:lnTo>
                <a:close/>
              </a:path>
            </a:pathLst>
          </a:custGeom>
          <a:solidFill>
            <a:srgbClr val="D1CCB8"/>
          </a:solidFill>
        </p:spPr>
        <p:txBody>
          <a:bodyPr wrap="square" lIns="0" tIns="0" rIns="0" bIns="0" rtlCol="0"/>
          <a:lstStyle/>
          <a:p>
            <a:endParaRPr sz="2800"/>
          </a:p>
        </p:txBody>
      </p:sp>
      <p:grpSp>
        <p:nvGrpSpPr>
          <p:cNvPr id="10" name="object 2">
            <a:extLst>
              <a:ext uri="{FF2B5EF4-FFF2-40B4-BE49-F238E27FC236}">
                <a16:creationId xmlns:a16="http://schemas.microsoft.com/office/drawing/2014/main" id="{39601FD4-B9E6-423D-8EA6-E8D9E9C8E03B}"/>
              </a:ext>
            </a:extLst>
          </p:cNvPr>
          <p:cNvGrpSpPr/>
          <p:nvPr userDrawn="1"/>
        </p:nvGrpSpPr>
        <p:grpSpPr>
          <a:xfrm>
            <a:off x="11478882" y="910759"/>
            <a:ext cx="6730349" cy="199403"/>
            <a:chOff x="289982" y="897432"/>
            <a:chExt cx="6730349" cy="199403"/>
          </a:xfrm>
        </p:grpSpPr>
        <p:sp>
          <p:nvSpPr>
            <p:cNvPr id="11" name="object 3">
              <a:extLst>
                <a:ext uri="{FF2B5EF4-FFF2-40B4-BE49-F238E27FC236}">
                  <a16:creationId xmlns:a16="http://schemas.microsoft.com/office/drawing/2014/main" id="{D930D2BC-F8B5-4C37-8C33-DB88DC70052E}"/>
                </a:ext>
              </a:extLst>
            </p:cNvPr>
            <p:cNvSpPr/>
            <p:nvPr/>
          </p:nvSpPr>
          <p:spPr>
            <a:xfrm>
              <a:off x="6486296" y="897445"/>
              <a:ext cx="534035" cy="199390"/>
            </a:xfrm>
            <a:custGeom>
              <a:avLst/>
              <a:gdLst/>
              <a:ahLst/>
              <a:cxnLst/>
              <a:rect l="l" t="t" r="r" b="b"/>
              <a:pathLst>
                <a:path w="534034" h="199390">
                  <a:moveTo>
                    <a:pt x="533704" y="0"/>
                  </a:moveTo>
                  <a:lnTo>
                    <a:pt x="0" y="0"/>
                  </a:lnTo>
                  <a:lnTo>
                    <a:pt x="0" y="198920"/>
                  </a:lnTo>
                  <a:lnTo>
                    <a:pt x="533704" y="198920"/>
                  </a:lnTo>
                  <a:lnTo>
                    <a:pt x="533704" y="0"/>
                  </a:lnTo>
                  <a:close/>
                </a:path>
              </a:pathLst>
            </a:custGeom>
            <a:solidFill>
              <a:srgbClr val="008B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4">
              <a:extLst>
                <a:ext uri="{FF2B5EF4-FFF2-40B4-BE49-F238E27FC236}">
                  <a16:creationId xmlns:a16="http://schemas.microsoft.com/office/drawing/2014/main" id="{7CB5730F-BC68-471E-9E2F-662FC65BE664}"/>
                </a:ext>
              </a:extLst>
            </p:cNvPr>
            <p:cNvSpPr/>
            <p:nvPr/>
          </p:nvSpPr>
          <p:spPr>
            <a:xfrm>
              <a:off x="5618594" y="897445"/>
              <a:ext cx="868044" cy="199390"/>
            </a:xfrm>
            <a:custGeom>
              <a:avLst/>
              <a:gdLst/>
              <a:ahLst/>
              <a:cxnLst/>
              <a:rect l="l" t="t" r="r" b="b"/>
              <a:pathLst>
                <a:path w="868045" h="199390">
                  <a:moveTo>
                    <a:pt x="867702" y="0"/>
                  </a:moveTo>
                  <a:lnTo>
                    <a:pt x="0" y="0"/>
                  </a:lnTo>
                  <a:lnTo>
                    <a:pt x="0" y="198920"/>
                  </a:lnTo>
                  <a:lnTo>
                    <a:pt x="867702" y="198920"/>
                  </a:lnTo>
                  <a:lnTo>
                    <a:pt x="867702" y="0"/>
                  </a:lnTo>
                  <a:close/>
                </a:path>
              </a:pathLst>
            </a:custGeom>
            <a:solidFill>
              <a:srgbClr val="E52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E892C905-0C97-46CA-B4BA-52C02757226C}"/>
                </a:ext>
              </a:extLst>
            </p:cNvPr>
            <p:cNvSpPr/>
            <p:nvPr/>
          </p:nvSpPr>
          <p:spPr>
            <a:xfrm>
              <a:off x="5266690" y="897445"/>
              <a:ext cx="352425" cy="199390"/>
            </a:xfrm>
            <a:custGeom>
              <a:avLst/>
              <a:gdLst/>
              <a:ahLst/>
              <a:cxnLst/>
              <a:rect l="l" t="t" r="r" b="b"/>
              <a:pathLst>
                <a:path w="352425" h="199390">
                  <a:moveTo>
                    <a:pt x="351904" y="0"/>
                  </a:moveTo>
                  <a:lnTo>
                    <a:pt x="0" y="0"/>
                  </a:lnTo>
                  <a:lnTo>
                    <a:pt x="0" y="198920"/>
                  </a:lnTo>
                  <a:lnTo>
                    <a:pt x="351904" y="198920"/>
                  </a:lnTo>
                  <a:lnTo>
                    <a:pt x="351904" y="0"/>
                  </a:lnTo>
                  <a:close/>
                </a:path>
              </a:pathLst>
            </a:custGeom>
            <a:solidFill>
              <a:srgbClr val="EC66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6">
              <a:extLst>
                <a:ext uri="{FF2B5EF4-FFF2-40B4-BE49-F238E27FC236}">
                  <a16:creationId xmlns:a16="http://schemas.microsoft.com/office/drawing/2014/main" id="{0EC81E41-270C-4944-A3DE-012F154FED43}"/>
                </a:ext>
              </a:extLst>
            </p:cNvPr>
            <p:cNvSpPr/>
            <p:nvPr/>
          </p:nvSpPr>
          <p:spPr>
            <a:xfrm>
              <a:off x="4914785" y="897445"/>
              <a:ext cx="352425" cy="199390"/>
            </a:xfrm>
            <a:custGeom>
              <a:avLst/>
              <a:gdLst/>
              <a:ahLst/>
              <a:cxnLst/>
              <a:rect l="l" t="t" r="r" b="b"/>
              <a:pathLst>
                <a:path w="352425" h="199390">
                  <a:moveTo>
                    <a:pt x="351904" y="0"/>
                  </a:moveTo>
                  <a:lnTo>
                    <a:pt x="0" y="0"/>
                  </a:lnTo>
                  <a:lnTo>
                    <a:pt x="0" y="198920"/>
                  </a:lnTo>
                  <a:lnTo>
                    <a:pt x="351904" y="198920"/>
                  </a:lnTo>
                  <a:lnTo>
                    <a:pt x="351904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7">
              <a:extLst>
                <a:ext uri="{FF2B5EF4-FFF2-40B4-BE49-F238E27FC236}">
                  <a16:creationId xmlns:a16="http://schemas.microsoft.com/office/drawing/2014/main" id="{9E2F1449-BB38-495F-981F-BC5573F705DE}"/>
                </a:ext>
              </a:extLst>
            </p:cNvPr>
            <p:cNvSpPr/>
            <p:nvPr/>
          </p:nvSpPr>
          <p:spPr>
            <a:xfrm>
              <a:off x="289982" y="897432"/>
              <a:ext cx="4624918" cy="199390"/>
            </a:xfrm>
            <a:custGeom>
              <a:avLst/>
              <a:gdLst/>
              <a:ahLst/>
              <a:cxnLst/>
              <a:rect l="l" t="t" r="r" b="b"/>
              <a:pathLst>
                <a:path w="4914900" h="199390">
                  <a:moveTo>
                    <a:pt x="4914785" y="0"/>
                  </a:moveTo>
                  <a:lnTo>
                    <a:pt x="0" y="0"/>
                  </a:lnTo>
                  <a:lnTo>
                    <a:pt x="0" y="198920"/>
                  </a:lnTo>
                  <a:lnTo>
                    <a:pt x="4914785" y="198920"/>
                  </a:lnTo>
                  <a:lnTo>
                    <a:pt x="4914785" y="0"/>
                  </a:lnTo>
                  <a:close/>
                </a:path>
              </a:pathLst>
            </a:custGeom>
            <a:solidFill>
              <a:srgbClr val="D1CCB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A99A548B-B661-4832-B04F-FF5B78B6C95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48994" y="2527299"/>
            <a:ext cx="8879962" cy="7164000"/>
          </a:xfrm>
        </p:spPr>
        <p:txBody>
          <a:bodyPr lIns="72000"/>
          <a:lstStyle>
            <a:lvl1pPr marL="228600" indent="-360000">
              <a:lnSpc>
                <a:spcPct val="100000"/>
              </a:lnSpc>
              <a:buFontTx/>
              <a:buBlip>
                <a:blip r:embed="rId2"/>
              </a:buBlip>
              <a:defRPr b="1">
                <a:solidFill>
                  <a:srgbClr val="004D9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360000">
              <a:lnSpc>
                <a:spcPct val="100000"/>
              </a:lnSpc>
              <a:buFontTx/>
              <a:buBlip>
                <a:blip r:embed="rId3"/>
              </a:buBlip>
              <a:defRPr sz="2800"/>
            </a:lvl2pPr>
            <a:lvl3pPr indent="-360000">
              <a:lnSpc>
                <a:spcPct val="100000"/>
              </a:lnSpc>
              <a:defRPr/>
            </a:lvl3pPr>
            <a:lvl4pPr indent="-360000">
              <a:lnSpc>
                <a:spcPct val="100000"/>
              </a:lnSpc>
              <a:defRPr/>
            </a:lvl4pPr>
            <a:lvl5pPr indent="-360000">
              <a:lnSpc>
                <a:spcPct val="100000"/>
              </a:lnSpc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D5BBFD27-B17F-439A-884B-C2BAE413F54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657555" y="2527300"/>
            <a:ext cx="8551675" cy="7164000"/>
          </a:xfrm>
        </p:spPr>
        <p:txBody>
          <a:bodyPr lIns="72000"/>
          <a:lstStyle>
            <a:lvl1pPr marL="228600" indent="-360000">
              <a:lnSpc>
                <a:spcPct val="100000"/>
              </a:lnSpc>
              <a:buFontTx/>
              <a:buBlip>
                <a:blip r:embed="rId2"/>
              </a:buBlip>
              <a:defRPr b="1">
                <a:solidFill>
                  <a:srgbClr val="004D9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360000">
              <a:lnSpc>
                <a:spcPct val="100000"/>
              </a:lnSpc>
              <a:buFontTx/>
              <a:buBlip>
                <a:blip r:embed="rId3"/>
              </a:buBlip>
              <a:defRPr sz="2800"/>
            </a:lvl2pPr>
            <a:lvl3pPr indent="-360000">
              <a:lnSpc>
                <a:spcPct val="100000"/>
              </a:lnSpc>
              <a:defRPr/>
            </a:lvl3pPr>
            <a:lvl4pPr indent="-360000">
              <a:lnSpc>
                <a:spcPct val="100000"/>
              </a:lnSpc>
              <a:defRPr/>
            </a:lvl4pPr>
            <a:lvl5pPr indent="-360000">
              <a:lnSpc>
                <a:spcPct val="100000"/>
              </a:lnSpc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37242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B3A81ED-AA66-4295-9F9A-22F55A66E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994" y="2314574"/>
            <a:ext cx="8802969" cy="846138"/>
          </a:xfrm>
          <a:solidFill>
            <a:srgbClr val="EC6501"/>
          </a:solidFill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C83C5BE-E763-45DF-B80D-8CED7E47B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Insérer date – Rédacteur 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865C65A-8C90-4B83-97A5-F43B55096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13644" y="9910763"/>
            <a:ext cx="4278312" cy="569912"/>
          </a:xfrm>
        </p:spPr>
        <p:txBody>
          <a:bodyPr/>
          <a:lstStyle/>
          <a:p>
            <a:fld id="{1BABAD7D-76FC-4DD3-96D3-A6943C03D532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2DA93A0-261C-4CF9-B7A1-215D2141CE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87537" y="231775"/>
            <a:ext cx="4098819" cy="2066925"/>
          </a:xfr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sz="3600" b="1">
                <a:solidFill>
                  <a:srgbClr val="004D9D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1" name="object 52">
            <a:extLst>
              <a:ext uri="{FF2B5EF4-FFF2-40B4-BE49-F238E27FC236}">
                <a16:creationId xmlns:a16="http://schemas.microsoft.com/office/drawing/2014/main" id="{F8332A38-CF88-495F-A652-63FA7B9C650B}"/>
              </a:ext>
            </a:extLst>
          </p:cNvPr>
          <p:cNvSpPr/>
          <p:nvPr userDrawn="1"/>
        </p:nvSpPr>
        <p:spPr>
          <a:xfrm>
            <a:off x="548994" y="897445"/>
            <a:ext cx="6831069" cy="226018"/>
          </a:xfrm>
          <a:custGeom>
            <a:avLst/>
            <a:gdLst/>
            <a:ahLst/>
            <a:cxnLst/>
            <a:rect l="l" t="t" r="r" b="b"/>
            <a:pathLst>
              <a:path w="2208530" h="199390">
                <a:moveTo>
                  <a:pt x="2208199" y="0"/>
                </a:moveTo>
                <a:lnTo>
                  <a:pt x="0" y="0"/>
                </a:lnTo>
                <a:lnTo>
                  <a:pt x="0" y="198920"/>
                </a:lnTo>
                <a:lnTo>
                  <a:pt x="2208199" y="198920"/>
                </a:lnTo>
                <a:lnTo>
                  <a:pt x="2208199" y="0"/>
                </a:lnTo>
                <a:close/>
              </a:path>
            </a:pathLst>
          </a:custGeom>
          <a:solidFill>
            <a:srgbClr val="D1CCB8"/>
          </a:solidFill>
        </p:spPr>
        <p:txBody>
          <a:bodyPr wrap="square" lIns="0" tIns="0" rIns="0" bIns="0" rtlCol="0"/>
          <a:lstStyle/>
          <a:p>
            <a:endParaRPr sz="2800"/>
          </a:p>
        </p:txBody>
      </p:sp>
      <p:grpSp>
        <p:nvGrpSpPr>
          <p:cNvPr id="12" name="object 2">
            <a:extLst>
              <a:ext uri="{FF2B5EF4-FFF2-40B4-BE49-F238E27FC236}">
                <a16:creationId xmlns:a16="http://schemas.microsoft.com/office/drawing/2014/main" id="{81A6E933-04A1-476A-BE0D-88E89DD7DB5A}"/>
              </a:ext>
            </a:extLst>
          </p:cNvPr>
          <p:cNvGrpSpPr/>
          <p:nvPr userDrawn="1"/>
        </p:nvGrpSpPr>
        <p:grpSpPr>
          <a:xfrm>
            <a:off x="11478882" y="910759"/>
            <a:ext cx="6730349" cy="199403"/>
            <a:chOff x="289982" y="897432"/>
            <a:chExt cx="6730349" cy="199403"/>
          </a:xfrm>
        </p:grpSpPr>
        <p:sp>
          <p:nvSpPr>
            <p:cNvPr id="13" name="object 3">
              <a:extLst>
                <a:ext uri="{FF2B5EF4-FFF2-40B4-BE49-F238E27FC236}">
                  <a16:creationId xmlns:a16="http://schemas.microsoft.com/office/drawing/2014/main" id="{D1746030-7E90-4527-9CB9-91C97CB3C88A}"/>
                </a:ext>
              </a:extLst>
            </p:cNvPr>
            <p:cNvSpPr/>
            <p:nvPr/>
          </p:nvSpPr>
          <p:spPr>
            <a:xfrm>
              <a:off x="6486296" y="897445"/>
              <a:ext cx="534035" cy="199390"/>
            </a:xfrm>
            <a:custGeom>
              <a:avLst/>
              <a:gdLst/>
              <a:ahLst/>
              <a:cxnLst/>
              <a:rect l="l" t="t" r="r" b="b"/>
              <a:pathLst>
                <a:path w="534034" h="199390">
                  <a:moveTo>
                    <a:pt x="533704" y="0"/>
                  </a:moveTo>
                  <a:lnTo>
                    <a:pt x="0" y="0"/>
                  </a:lnTo>
                  <a:lnTo>
                    <a:pt x="0" y="198920"/>
                  </a:lnTo>
                  <a:lnTo>
                    <a:pt x="533704" y="198920"/>
                  </a:lnTo>
                  <a:lnTo>
                    <a:pt x="533704" y="0"/>
                  </a:lnTo>
                  <a:close/>
                </a:path>
              </a:pathLst>
            </a:custGeom>
            <a:solidFill>
              <a:srgbClr val="008B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4">
              <a:extLst>
                <a:ext uri="{FF2B5EF4-FFF2-40B4-BE49-F238E27FC236}">
                  <a16:creationId xmlns:a16="http://schemas.microsoft.com/office/drawing/2014/main" id="{CBBFF47F-C4CA-4FDE-82C6-9842918E047E}"/>
                </a:ext>
              </a:extLst>
            </p:cNvPr>
            <p:cNvSpPr/>
            <p:nvPr/>
          </p:nvSpPr>
          <p:spPr>
            <a:xfrm>
              <a:off x="5618594" y="897445"/>
              <a:ext cx="868044" cy="199390"/>
            </a:xfrm>
            <a:custGeom>
              <a:avLst/>
              <a:gdLst/>
              <a:ahLst/>
              <a:cxnLst/>
              <a:rect l="l" t="t" r="r" b="b"/>
              <a:pathLst>
                <a:path w="868045" h="199390">
                  <a:moveTo>
                    <a:pt x="867702" y="0"/>
                  </a:moveTo>
                  <a:lnTo>
                    <a:pt x="0" y="0"/>
                  </a:lnTo>
                  <a:lnTo>
                    <a:pt x="0" y="198920"/>
                  </a:lnTo>
                  <a:lnTo>
                    <a:pt x="867702" y="198920"/>
                  </a:lnTo>
                  <a:lnTo>
                    <a:pt x="867702" y="0"/>
                  </a:lnTo>
                  <a:close/>
                </a:path>
              </a:pathLst>
            </a:custGeom>
            <a:solidFill>
              <a:srgbClr val="E52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5">
              <a:extLst>
                <a:ext uri="{FF2B5EF4-FFF2-40B4-BE49-F238E27FC236}">
                  <a16:creationId xmlns:a16="http://schemas.microsoft.com/office/drawing/2014/main" id="{89BBAAA4-061D-47A6-AA36-1107843C6C61}"/>
                </a:ext>
              </a:extLst>
            </p:cNvPr>
            <p:cNvSpPr/>
            <p:nvPr/>
          </p:nvSpPr>
          <p:spPr>
            <a:xfrm>
              <a:off x="5266690" y="897445"/>
              <a:ext cx="352425" cy="199390"/>
            </a:xfrm>
            <a:custGeom>
              <a:avLst/>
              <a:gdLst/>
              <a:ahLst/>
              <a:cxnLst/>
              <a:rect l="l" t="t" r="r" b="b"/>
              <a:pathLst>
                <a:path w="352425" h="199390">
                  <a:moveTo>
                    <a:pt x="351904" y="0"/>
                  </a:moveTo>
                  <a:lnTo>
                    <a:pt x="0" y="0"/>
                  </a:lnTo>
                  <a:lnTo>
                    <a:pt x="0" y="198920"/>
                  </a:lnTo>
                  <a:lnTo>
                    <a:pt x="351904" y="198920"/>
                  </a:lnTo>
                  <a:lnTo>
                    <a:pt x="351904" y="0"/>
                  </a:lnTo>
                  <a:close/>
                </a:path>
              </a:pathLst>
            </a:custGeom>
            <a:solidFill>
              <a:srgbClr val="EC66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6">
              <a:extLst>
                <a:ext uri="{FF2B5EF4-FFF2-40B4-BE49-F238E27FC236}">
                  <a16:creationId xmlns:a16="http://schemas.microsoft.com/office/drawing/2014/main" id="{C37D1E66-F46C-42C3-85AE-4F28EF1856A5}"/>
                </a:ext>
              </a:extLst>
            </p:cNvPr>
            <p:cNvSpPr/>
            <p:nvPr/>
          </p:nvSpPr>
          <p:spPr>
            <a:xfrm>
              <a:off x="4914785" y="897445"/>
              <a:ext cx="352425" cy="199390"/>
            </a:xfrm>
            <a:custGeom>
              <a:avLst/>
              <a:gdLst/>
              <a:ahLst/>
              <a:cxnLst/>
              <a:rect l="l" t="t" r="r" b="b"/>
              <a:pathLst>
                <a:path w="352425" h="199390">
                  <a:moveTo>
                    <a:pt x="351904" y="0"/>
                  </a:moveTo>
                  <a:lnTo>
                    <a:pt x="0" y="0"/>
                  </a:lnTo>
                  <a:lnTo>
                    <a:pt x="0" y="198920"/>
                  </a:lnTo>
                  <a:lnTo>
                    <a:pt x="351904" y="198920"/>
                  </a:lnTo>
                  <a:lnTo>
                    <a:pt x="351904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7">
              <a:extLst>
                <a:ext uri="{FF2B5EF4-FFF2-40B4-BE49-F238E27FC236}">
                  <a16:creationId xmlns:a16="http://schemas.microsoft.com/office/drawing/2014/main" id="{A6F10264-4CA9-43CB-A6D3-F11DA6585985}"/>
                </a:ext>
              </a:extLst>
            </p:cNvPr>
            <p:cNvSpPr/>
            <p:nvPr/>
          </p:nvSpPr>
          <p:spPr>
            <a:xfrm>
              <a:off x="289982" y="897432"/>
              <a:ext cx="4624918" cy="199390"/>
            </a:xfrm>
            <a:custGeom>
              <a:avLst/>
              <a:gdLst/>
              <a:ahLst/>
              <a:cxnLst/>
              <a:rect l="l" t="t" r="r" b="b"/>
              <a:pathLst>
                <a:path w="4914900" h="199390">
                  <a:moveTo>
                    <a:pt x="4914785" y="0"/>
                  </a:moveTo>
                  <a:lnTo>
                    <a:pt x="0" y="0"/>
                  </a:lnTo>
                  <a:lnTo>
                    <a:pt x="0" y="198920"/>
                  </a:lnTo>
                  <a:lnTo>
                    <a:pt x="4914785" y="198920"/>
                  </a:lnTo>
                  <a:lnTo>
                    <a:pt x="4914785" y="0"/>
                  </a:lnTo>
                  <a:close/>
                </a:path>
              </a:pathLst>
            </a:custGeom>
            <a:solidFill>
              <a:srgbClr val="D1CCB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86F74BFF-47E0-49FF-BD5E-82E74A862FD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48994" y="3160711"/>
            <a:ext cx="8800587" cy="2566989"/>
          </a:xfrm>
        </p:spPr>
        <p:txBody>
          <a:bodyPr lIns="72000"/>
          <a:lstStyle>
            <a:lvl1pPr marL="228600" indent="-360000">
              <a:lnSpc>
                <a:spcPct val="100000"/>
              </a:lnSpc>
              <a:buFontTx/>
              <a:buBlip>
                <a:blip r:embed="rId2"/>
              </a:buBlip>
              <a:defRPr sz="2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360000">
              <a:lnSpc>
                <a:spcPct val="100000"/>
              </a:lnSpc>
              <a:buFontTx/>
              <a:buBlip>
                <a:blip r:embed="rId3"/>
              </a:buBlip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indent="-360000">
              <a:lnSpc>
                <a:spcPct val="100000"/>
              </a:lnSpc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indent="-360000">
              <a:lnSpc>
                <a:spcPct val="100000"/>
              </a:lnSpc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indent="-360000">
              <a:lnSpc>
                <a:spcPct val="100000"/>
              </a:lnSpc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CA0D86DE-89E0-4701-B4F7-FEA6B274384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623425" y="3167856"/>
            <a:ext cx="8583424" cy="2559844"/>
          </a:xfrm>
        </p:spPr>
        <p:txBody>
          <a:bodyPr lIns="72000">
            <a:normAutofit/>
          </a:bodyPr>
          <a:lstStyle>
            <a:lvl1pPr marL="228600" indent="-360000">
              <a:lnSpc>
                <a:spcPct val="100000"/>
              </a:lnSpc>
              <a:buFontTx/>
              <a:buBlip>
                <a:blip r:embed="rId2"/>
              </a:buBlip>
              <a:defRPr sz="2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360000">
              <a:lnSpc>
                <a:spcPct val="100000"/>
              </a:lnSpc>
              <a:buFontTx/>
              <a:buBlip>
                <a:blip r:embed="rId3"/>
              </a:buBlip>
              <a:defRPr sz="2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indent="-360000">
              <a:lnSpc>
                <a:spcPct val="100000"/>
              </a:lnSpc>
              <a:defRPr sz="18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indent="-360000">
              <a:lnSpc>
                <a:spcPct val="100000"/>
              </a:lnSpc>
              <a:defRPr sz="16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indent="-360000">
              <a:lnSpc>
                <a:spcPct val="100000"/>
              </a:lnSpc>
              <a:defRPr sz="16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176B1949-F237-42E7-B159-95E81BBC14CB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9621043" y="2321705"/>
            <a:ext cx="8585806" cy="846138"/>
          </a:xfrm>
          <a:solidFill>
            <a:srgbClr val="4F8FCC"/>
          </a:solidFill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79F8D41E-448E-458E-89AE-F70B43E502C0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553189" y="5940426"/>
            <a:ext cx="8802969" cy="846138"/>
          </a:xfrm>
          <a:solidFill>
            <a:srgbClr val="E30614"/>
          </a:solidFill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Espace réservé du contenu 2">
            <a:extLst>
              <a:ext uri="{FF2B5EF4-FFF2-40B4-BE49-F238E27FC236}">
                <a16:creationId xmlns:a16="http://schemas.microsoft.com/office/drawing/2014/main" id="{5B56F829-8687-4B09-BF46-7668E9BFFFAD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553189" y="6786563"/>
            <a:ext cx="8800587" cy="2879726"/>
          </a:xfrm>
        </p:spPr>
        <p:txBody>
          <a:bodyPr lIns="72000"/>
          <a:lstStyle>
            <a:lvl1pPr marL="228600" indent="-360000">
              <a:lnSpc>
                <a:spcPct val="100000"/>
              </a:lnSpc>
              <a:buFontTx/>
              <a:buBlip>
                <a:blip r:embed="rId2"/>
              </a:buBlip>
              <a:defRPr lang="fr-FR" sz="2800" b="0" kern="12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360000">
              <a:lnSpc>
                <a:spcPct val="100000"/>
              </a:lnSpc>
              <a:buFontTx/>
              <a:buBlip>
                <a:blip r:embed="rId3"/>
              </a:buBlip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indent="-360000">
              <a:lnSpc>
                <a:spcPct val="100000"/>
              </a:lnSpc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indent="-360000">
              <a:lnSpc>
                <a:spcPct val="100000"/>
              </a:lnSpc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indent="-360000">
              <a:lnSpc>
                <a:spcPct val="100000"/>
              </a:lnSpc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4307E488-FF7E-4AD6-9DD7-B57B01949D77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9593942" y="5940425"/>
            <a:ext cx="8612907" cy="846138"/>
          </a:xfrm>
          <a:solidFill>
            <a:srgbClr val="FDC300"/>
          </a:solidFill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68061889-D4BE-4CCD-8B15-39E0A0FE2428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9593942" y="6786562"/>
            <a:ext cx="8612907" cy="2879726"/>
          </a:xfrm>
        </p:spPr>
        <p:txBody>
          <a:bodyPr lIns="72000"/>
          <a:lstStyle>
            <a:lvl1pPr marL="228600" indent="-360000">
              <a:lnSpc>
                <a:spcPct val="100000"/>
              </a:lnSpc>
              <a:buFontTx/>
              <a:buBlip>
                <a:blip r:embed="rId2"/>
              </a:buBlip>
              <a:defRPr lang="fr-FR" sz="2400" b="0" kern="12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360000">
              <a:lnSpc>
                <a:spcPct val="100000"/>
              </a:lnSpc>
              <a:buFontTx/>
              <a:buBlip>
                <a:blip r:embed="rId3"/>
              </a:buBlip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indent="-360000">
              <a:lnSpc>
                <a:spcPct val="100000"/>
              </a:lnSpc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indent="-360000">
              <a:lnSpc>
                <a:spcPct val="100000"/>
              </a:lnSpc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indent="-360000">
              <a:lnSpc>
                <a:spcPct val="100000"/>
              </a:lnSpc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2"/>
              </a:buBlip>
            </a:pPr>
            <a:r>
              <a:rPr lang="fr-FR"/>
              <a:t>Modifier les styles du texte du masque</a:t>
            </a:r>
          </a:p>
          <a:p>
            <a:pPr marL="228600" lvl="1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2"/>
              </a:buBlip>
            </a:pPr>
            <a:r>
              <a:rPr lang="fr-FR"/>
              <a:t>Deuxième niveau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2"/>
              </a:buBlip>
            </a:pPr>
            <a:r>
              <a:rPr lang="fr-FR"/>
              <a:t>Troisième niveau</a:t>
            </a:r>
          </a:p>
          <a:p>
            <a:pPr marL="228600" lvl="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2"/>
              </a:buBlip>
            </a:pPr>
            <a:r>
              <a:rPr lang="fr-FR"/>
              <a:t>Quatrième niveau</a:t>
            </a:r>
          </a:p>
          <a:p>
            <a:pPr marL="228600" lvl="4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2"/>
              </a:buBlip>
            </a:pPr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4506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78B99B2-BF9D-47CA-A794-9DBCAE196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Insérer date – Rédacteur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3E2B1AB-22A6-47AF-97AF-793B53E20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AD7D-76FC-4DD3-96D3-A6943C03D532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D2330939-880F-43C8-9149-0505538C6F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87537" y="231775"/>
            <a:ext cx="4098819" cy="2066925"/>
          </a:xfr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sz="3600" b="1">
                <a:solidFill>
                  <a:srgbClr val="004D9D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object 52">
            <a:extLst>
              <a:ext uri="{FF2B5EF4-FFF2-40B4-BE49-F238E27FC236}">
                <a16:creationId xmlns:a16="http://schemas.microsoft.com/office/drawing/2014/main" id="{88111CCF-6C06-4E24-B5A1-966228121B84}"/>
              </a:ext>
            </a:extLst>
          </p:cNvPr>
          <p:cNvSpPr/>
          <p:nvPr userDrawn="1"/>
        </p:nvSpPr>
        <p:spPr>
          <a:xfrm>
            <a:off x="548994" y="897445"/>
            <a:ext cx="6831069" cy="226018"/>
          </a:xfrm>
          <a:custGeom>
            <a:avLst/>
            <a:gdLst/>
            <a:ahLst/>
            <a:cxnLst/>
            <a:rect l="l" t="t" r="r" b="b"/>
            <a:pathLst>
              <a:path w="2208530" h="199390">
                <a:moveTo>
                  <a:pt x="2208199" y="0"/>
                </a:moveTo>
                <a:lnTo>
                  <a:pt x="0" y="0"/>
                </a:lnTo>
                <a:lnTo>
                  <a:pt x="0" y="198920"/>
                </a:lnTo>
                <a:lnTo>
                  <a:pt x="2208199" y="198920"/>
                </a:lnTo>
                <a:lnTo>
                  <a:pt x="2208199" y="0"/>
                </a:lnTo>
                <a:close/>
              </a:path>
            </a:pathLst>
          </a:custGeom>
          <a:solidFill>
            <a:srgbClr val="D1CCB8"/>
          </a:solidFill>
        </p:spPr>
        <p:txBody>
          <a:bodyPr wrap="square" lIns="0" tIns="0" rIns="0" bIns="0" rtlCol="0"/>
          <a:lstStyle/>
          <a:p>
            <a:endParaRPr sz="2800"/>
          </a:p>
        </p:txBody>
      </p:sp>
      <p:grpSp>
        <p:nvGrpSpPr>
          <p:cNvPr id="8" name="object 2">
            <a:extLst>
              <a:ext uri="{FF2B5EF4-FFF2-40B4-BE49-F238E27FC236}">
                <a16:creationId xmlns:a16="http://schemas.microsoft.com/office/drawing/2014/main" id="{4FE983F5-EF5E-401C-92BB-55D9CBA6F5EE}"/>
              </a:ext>
            </a:extLst>
          </p:cNvPr>
          <p:cNvGrpSpPr/>
          <p:nvPr userDrawn="1"/>
        </p:nvGrpSpPr>
        <p:grpSpPr>
          <a:xfrm>
            <a:off x="11478882" y="910759"/>
            <a:ext cx="6730349" cy="199403"/>
            <a:chOff x="289982" y="897432"/>
            <a:chExt cx="6730349" cy="199403"/>
          </a:xfrm>
        </p:grpSpPr>
        <p:sp>
          <p:nvSpPr>
            <p:cNvPr id="9" name="object 3">
              <a:extLst>
                <a:ext uri="{FF2B5EF4-FFF2-40B4-BE49-F238E27FC236}">
                  <a16:creationId xmlns:a16="http://schemas.microsoft.com/office/drawing/2014/main" id="{8E0E382F-48FB-4C3F-BDB4-D56443D098F4}"/>
                </a:ext>
              </a:extLst>
            </p:cNvPr>
            <p:cNvSpPr/>
            <p:nvPr/>
          </p:nvSpPr>
          <p:spPr>
            <a:xfrm>
              <a:off x="6486296" y="897445"/>
              <a:ext cx="534035" cy="199390"/>
            </a:xfrm>
            <a:custGeom>
              <a:avLst/>
              <a:gdLst/>
              <a:ahLst/>
              <a:cxnLst/>
              <a:rect l="l" t="t" r="r" b="b"/>
              <a:pathLst>
                <a:path w="534034" h="199390">
                  <a:moveTo>
                    <a:pt x="533704" y="0"/>
                  </a:moveTo>
                  <a:lnTo>
                    <a:pt x="0" y="0"/>
                  </a:lnTo>
                  <a:lnTo>
                    <a:pt x="0" y="198920"/>
                  </a:lnTo>
                  <a:lnTo>
                    <a:pt x="533704" y="198920"/>
                  </a:lnTo>
                  <a:lnTo>
                    <a:pt x="533704" y="0"/>
                  </a:lnTo>
                  <a:close/>
                </a:path>
              </a:pathLst>
            </a:custGeom>
            <a:solidFill>
              <a:srgbClr val="008B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DCBBFA19-DD69-4E87-B03B-3A8964AD2ACB}"/>
                </a:ext>
              </a:extLst>
            </p:cNvPr>
            <p:cNvSpPr/>
            <p:nvPr/>
          </p:nvSpPr>
          <p:spPr>
            <a:xfrm>
              <a:off x="5618594" y="897445"/>
              <a:ext cx="868044" cy="199390"/>
            </a:xfrm>
            <a:custGeom>
              <a:avLst/>
              <a:gdLst/>
              <a:ahLst/>
              <a:cxnLst/>
              <a:rect l="l" t="t" r="r" b="b"/>
              <a:pathLst>
                <a:path w="868045" h="199390">
                  <a:moveTo>
                    <a:pt x="867702" y="0"/>
                  </a:moveTo>
                  <a:lnTo>
                    <a:pt x="0" y="0"/>
                  </a:lnTo>
                  <a:lnTo>
                    <a:pt x="0" y="198920"/>
                  </a:lnTo>
                  <a:lnTo>
                    <a:pt x="867702" y="198920"/>
                  </a:lnTo>
                  <a:lnTo>
                    <a:pt x="867702" y="0"/>
                  </a:lnTo>
                  <a:close/>
                </a:path>
              </a:pathLst>
            </a:custGeom>
            <a:solidFill>
              <a:srgbClr val="E52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B7D28727-1672-45FB-8723-8CAEF73E1141}"/>
                </a:ext>
              </a:extLst>
            </p:cNvPr>
            <p:cNvSpPr/>
            <p:nvPr/>
          </p:nvSpPr>
          <p:spPr>
            <a:xfrm>
              <a:off x="5266690" y="897445"/>
              <a:ext cx="352425" cy="199390"/>
            </a:xfrm>
            <a:custGeom>
              <a:avLst/>
              <a:gdLst/>
              <a:ahLst/>
              <a:cxnLst/>
              <a:rect l="l" t="t" r="r" b="b"/>
              <a:pathLst>
                <a:path w="352425" h="199390">
                  <a:moveTo>
                    <a:pt x="351904" y="0"/>
                  </a:moveTo>
                  <a:lnTo>
                    <a:pt x="0" y="0"/>
                  </a:lnTo>
                  <a:lnTo>
                    <a:pt x="0" y="198920"/>
                  </a:lnTo>
                  <a:lnTo>
                    <a:pt x="351904" y="198920"/>
                  </a:lnTo>
                  <a:lnTo>
                    <a:pt x="351904" y="0"/>
                  </a:lnTo>
                  <a:close/>
                </a:path>
              </a:pathLst>
            </a:custGeom>
            <a:solidFill>
              <a:srgbClr val="EC66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6">
              <a:extLst>
                <a:ext uri="{FF2B5EF4-FFF2-40B4-BE49-F238E27FC236}">
                  <a16:creationId xmlns:a16="http://schemas.microsoft.com/office/drawing/2014/main" id="{CED9ABF5-F81B-4E1C-8D80-6A0E4D6EE107}"/>
                </a:ext>
              </a:extLst>
            </p:cNvPr>
            <p:cNvSpPr/>
            <p:nvPr/>
          </p:nvSpPr>
          <p:spPr>
            <a:xfrm>
              <a:off x="4914785" y="897445"/>
              <a:ext cx="352425" cy="199390"/>
            </a:xfrm>
            <a:custGeom>
              <a:avLst/>
              <a:gdLst/>
              <a:ahLst/>
              <a:cxnLst/>
              <a:rect l="l" t="t" r="r" b="b"/>
              <a:pathLst>
                <a:path w="352425" h="199390">
                  <a:moveTo>
                    <a:pt x="351904" y="0"/>
                  </a:moveTo>
                  <a:lnTo>
                    <a:pt x="0" y="0"/>
                  </a:lnTo>
                  <a:lnTo>
                    <a:pt x="0" y="198920"/>
                  </a:lnTo>
                  <a:lnTo>
                    <a:pt x="351904" y="198920"/>
                  </a:lnTo>
                  <a:lnTo>
                    <a:pt x="351904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7">
              <a:extLst>
                <a:ext uri="{FF2B5EF4-FFF2-40B4-BE49-F238E27FC236}">
                  <a16:creationId xmlns:a16="http://schemas.microsoft.com/office/drawing/2014/main" id="{E9A217DD-DA03-4B3E-B388-860415BB093B}"/>
                </a:ext>
              </a:extLst>
            </p:cNvPr>
            <p:cNvSpPr/>
            <p:nvPr/>
          </p:nvSpPr>
          <p:spPr>
            <a:xfrm>
              <a:off x="289982" y="897432"/>
              <a:ext cx="4624918" cy="199390"/>
            </a:xfrm>
            <a:custGeom>
              <a:avLst/>
              <a:gdLst/>
              <a:ahLst/>
              <a:cxnLst/>
              <a:rect l="l" t="t" r="r" b="b"/>
              <a:pathLst>
                <a:path w="4914900" h="199390">
                  <a:moveTo>
                    <a:pt x="4914785" y="0"/>
                  </a:moveTo>
                  <a:lnTo>
                    <a:pt x="0" y="0"/>
                  </a:lnTo>
                  <a:lnTo>
                    <a:pt x="0" y="198920"/>
                  </a:lnTo>
                  <a:lnTo>
                    <a:pt x="4914785" y="198920"/>
                  </a:lnTo>
                  <a:lnTo>
                    <a:pt x="4914785" y="0"/>
                  </a:lnTo>
                  <a:close/>
                </a:path>
              </a:pathLst>
            </a:custGeom>
            <a:solidFill>
              <a:srgbClr val="D1CCB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499409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13F5BEE-3EA4-4695-9232-E4F495C5C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Insérer date – Rédacteur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2D432AB-DA82-4D09-B6F7-9CE78DF17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AD7D-76FC-4DD3-96D3-A6943C03D5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025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66C0ADB-137F-4087-A407-2F2C98E0B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513" y="569913"/>
            <a:ext cx="16397287" cy="2066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0863957-E8A2-4EDA-A40C-F3A1DCF61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06513" y="2846388"/>
            <a:ext cx="16397287" cy="6784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356036-7487-4603-B283-80D9A8B93B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6513" y="9910763"/>
            <a:ext cx="4278312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A50311-C255-4D5B-A8FE-FFBABFF8BB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97613" y="9910763"/>
            <a:ext cx="6415087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Insérer date – Rédacteur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F5C239-28D3-4993-8099-CAEEBD9804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425488" y="9910763"/>
            <a:ext cx="4278312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BAD7D-76FC-4DD3-96D3-A6943C03D532}" type="slidenum">
              <a:rPr lang="fr-FR" smtClean="0"/>
              <a:t>‹N°›</a:t>
            </a:fld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E825E572-F83A-4400-A3F1-E0DE5C1601C7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58" y="9977266"/>
            <a:ext cx="2031779" cy="38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169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80" r:id="rId3"/>
    <p:sldLayoutId id="2147483669" r:id="rId4"/>
    <p:sldLayoutId id="2147483663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62" r:id="rId14"/>
    <p:sldLayoutId id="2147483664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e-enfance.org/wp-content/uploads/2023/10/20231017_CP_Caisse-dEpargne_e-Enfance_Cyber-harcelement_8-18ans_VF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cnil.fr/fr/cyberviolences-et-cyberharcelement-que-fair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video.cnil.fr/w/gV4TGp4xc8T9E6jf7ugMi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video.cnil.fr/w/p/8csF6Nx36jgjxoSk2rQ12W?playlistPosition=2&amp;resume=tru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video.cnil.fr/w/omok2Wp6HjJqA3ssmHkMT3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video.cnil.fr/w/ro4ztWmPfxrGb5XbNpD1gz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e-enfance.org/etude-google-association-e-enfance-46-des-enfants-de-6-10-ans-sont-deja-equipes-dun-smartphon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video.cnil.fr/w/8f200afa-ec03-4a82-9077-9b606eb50b0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video.cnil.fr/w/iF5m6HgnshDNRx2dc1gRbJ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www.cnil.fr/fr/10-conseils-pour-rester-net-sur-le-web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lemi.fr/familles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e-enfance.org/le3018/" TargetMode="External"/><Relationship Id="rId12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nil.fr/fr/education/livret-parent-protegez-la-vie-privee-de-vos-enfants" TargetMode="External"/><Relationship Id="rId11" Type="http://schemas.openxmlformats.org/officeDocument/2006/relationships/hyperlink" Target="https://pix.fr/parents?trk=public_post-text" TargetMode="External"/><Relationship Id="rId5" Type="http://schemas.openxmlformats.org/officeDocument/2006/relationships/hyperlink" Target="https://www.cnil.fr/fr/prudence-internet-ressources-8-10-ans" TargetMode="External"/><Relationship Id="rId10" Type="http://schemas.openxmlformats.org/officeDocument/2006/relationships/hyperlink" Target="https://asso-generationnumerique.fr/ressources/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s://www.unaf.fr/expert-des-familles/guides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www.unaf.fr/app/uploads/sites/3/2022/02/etude-openunafipsos-lv.pdf" TargetMode="External"/><Relationship Id="rId4" Type="http://schemas.openxmlformats.org/officeDocument/2006/relationships/hyperlink" Target="https://www.ifop.com/publication/les-usages-numeriques-recreatifs-et-educatifs-et-leurs-impacts-sur-les-jeunes-enfants-3-10-an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8.png"/><Relationship Id="rId5" Type="http://schemas.openxmlformats.org/officeDocument/2006/relationships/image" Target="../media/image18.png"/><Relationship Id="rId10" Type="http://schemas.openxmlformats.org/officeDocument/2006/relationships/image" Target="../media/image7.png"/><Relationship Id="rId4" Type="http://schemas.openxmlformats.org/officeDocument/2006/relationships/image" Target="../media/image17.pn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1F68E2-F413-4C49-BB5C-74C01F2AFE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41022" y="4482604"/>
            <a:ext cx="9396982" cy="2365798"/>
          </a:xfrm>
        </p:spPr>
        <p:txBody>
          <a:bodyPr>
            <a:normAutofit fontScale="90000"/>
          </a:bodyPr>
          <a:lstStyle/>
          <a:p>
            <a:r>
              <a:rPr lang="fr-FR" dirty="0"/>
              <a:t>Accompagner son enfant (8-10 ans) dans ses premiers pas numériques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733073B-46E4-43C1-A286-A6BF1BCAD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1761" y="7002529"/>
            <a:ext cx="10486243" cy="2861145"/>
          </a:xfrm>
        </p:spPr>
        <p:txBody>
          <a:bodyPr>
            <a:normAutofit/>
          </a:bodyPr>
          <a:lstStyle/>
          <a:p>
            <a:r>
              <a:rPr lang="fr-FR" sz="4000" dirty="0"/>
              <a:t>Comprendre et protéger les données personnelles de son enfant </a:t>
            </a:r>
            <a:br>
              <a:rPr lang="fr-FR" dirty="0"/>
            </a:br>
            <a:endParaRPr lang="fr-FR" i="1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001F415-25F2-4783-84C8-74D45377E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8588" y="922677"/>
            <a:ext cx="2658216" cy="70442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DFCA7CD-D9C9-4F59-86BF-EBAF7BDDA2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228" y="5778748"/>
            <a:ext cx="5840276" cy="32875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8A3014E-71F1-4BC9-92EB-E6587200A327}"/>
              </a:ext>
            </a:extLst>
          </p:cNvPr>
          <p:cNvSpPr txBox="1"/>
          <p:nvPr/>
        </p:nvSpPr>
        <p:spPr>
          <a:xfrm>
            <a:off x="12381227" y="1006154"/>
            <a:ext cx="5116817" cy="52322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2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Insérez ici votre logo </a:t>
            </a:r>
          </a:p>
        </p:txBody>
      </p:sp>
    </p:spTree>
    <p:extLst>
      <p:ext uri="{BB962C8B-B14F-4D97-AF65-F5344CB8AC3E}">
        <p14:creationId xmlns:p14="http://schemas.microsoft.com/office/powerpoint/2010/main" val="641697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C1236CC-054F-401F-B300-808312C7C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010487" cy="106934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F228233-E52E-4E7D-AE49-953B17C2EB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8212" y="3546500"/>
            <a:ext cx="15553728" cy="2895600"/>
          </a:xfrm>
        </p:spPr>
        <p:txBody>
          <a:bodyPr/>
          <a:lstStyle/>
          <a:p>
            <a:pPr algn="l"/>
            <a:r>
              <a:rPr lang="fr-FR" dirty="0"/>
              <a:t>Accompagner et protéger son enfant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200103E-84C5-4338-A0EA-9FB6B3FADE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8212" y="6714852"/>
            <a:ext cx="8957469" cy="2861145"/>
          </a:xfrm>
        </p:spPr>
        <p:txBody>
          <a:bodyPr/>
          <a:lstStyle/>
          <a:p>
            <a:pPr algn="l"/>
            <a:r>
              <a:rPr lang="fr-FR" dirty="0"/>
              <a:t>Conseils pratiques aux parents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E8F1BC5-43CF-4D58-9105-4E665BAD82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8532" y="954212"/>
            <a:ext cx="2532227" cy="67104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21FF3B7-23EC-412F-9AE6-1DCFA67E148F}"/>
              </a:ext>
            </a:extLst>
          </p:cNvPr>
          <p:cNvSpPr txBox="1"/>
          <p:nvPr/>
        </p:nvSpPr>
        <p:spPr>
          <a:xfrm>
            <a:off x="12381227" y="1006154"/>
            <a:ext cx="5116817" cy="52322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2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Insérez ici votre logo </a:t>
            </a:r>
          </a:p>
        </p:txBody>
      </p:sp>
    </p:spTree>
    <p:extLst>
      <p:ext uri="{BB962C8B-B14F-4D97-AF65-F5344CB8AC3E}">
        <p14:creationId xmlns:p14="http://schemas.microsoft.com/office/powerpoint/2010/main" val="1843955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23B4C6-1F41-4E4F-A53D-3B716061A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447" y="2334133"/>
            <a:ext cx="13190931" cy="37648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Photos, vidéos, messages, historique de navigation </a:t>
            </a:r>
            <a:r>
              <a:rPr lang="fr-FR" b="0" dirty="0"/>
              <a:t>: </a:t>
            </a:r>
            <a:r>
              <a:rPr lang="fr-FR" b="0" dirty="0">
                <a:solidFill>
                  <a:schemeClr val="tx1"/>
                </a:solidFill>
              </a:rPr>
              <a:t>on partage beaucoup d’informations en ligne qui renvoient une certaine image de nous.</a:t>
            </a:r>
          </a:p>
          <a:p>
            <a:pPr marL="0" indent="0">
              <a:buNone/>
            </a:pPr>
            <a:br>
              <a:rPr lang="fr-FR" dirty="0"/>
            </a:br>
            <a:r>
              <a:rPr lang="fr-FR" dirty="0"/>
              <a:t>Multiplication des </a:t>
            </a:r>
            <a:r>
              <a:rPr lang="fr-FR" i="1" dirty="0" err="1"/>
              <a:t>deepfakes</a:t>
            </a:r>
            <a:r>
              <a:rPr lang="fr-FR" dirty="0"/>
              <a:t> </a:t>
            </a:r>
            <a:r>
              <a:rPr lang="fr-FR" b="0" dirty="0">
                <a:solidFill>
                  <a:schemeClr val="tx1"/>
                </a:solidFill>
              </a:rPr>
              <a:t>: difficile de distinguer le vrai du faux</a:t>
            </a:r>
            <a:br>
              <a:rPr lang="fr-FR" b="0" dirty="0">
                <a:solidFill>
                  <a:schemeClr val="tx1"/>
                </a:solidFill>
              </a:rPr>
            </a:br>
            <a:endParaRPr lang="fr-FR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b="0" dirty="0">
                <a:solidFill>
                  <a:schemeClr val="tx1"/>
                </a:solidFill>
              </a:rPr>
              <a:t>On laisse </a:t>
            </a:r>
            <a:r>
              <a:rPr lang="fr-FR" dirty="0"/>
              <a:t>des traces</a:t>
            </a:r>
            <a:r>
              <a:rPr lang="fr-FR" b="0" dirty="0">
                <a:solidFill>
                  <a:schemeClr val="tx1"/>
                </a:solidFill>
              </a:rPr>
              <a:t>, qui sont utilisées sans qu’on en ait bien conscience, et qui peuvent ressortir à tout moment…</a:t>
            </a:r>
          </a:p>
          <a:p>
            <a:pPr marL="0" indent="0">
              <a:spcAft>
                <a:spcPts val="2400"/>
              </a:spcAft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fr-FR" b="1" dirty="0"/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222FC80-3894-446C-B77C-77609EA6F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096597" y="5886848"/>
            <a:ext cx="6415087" cy="569912"/>
          </a:xfrm>
        </p:spPr>
        <p:txBody>
          <a:bodyPr/>
          <a:lstStyle/>
          <a:p>
            <a:r>
              <a:rPr lang="fr-FR" sz="2000" i="1" dirty="0"/>
              <a:t>*Etude du </a:t>
            </a:r>
            <a:r>
              <a:rPr lang="fr-FR" sz="2000" i="1" dirty="0" err="1"/>
              <a:t>Children´s</a:t>
            </a:r>
            <a:r>
              <a:rPr lang="fr-FR" sz="2000" i="1" dirty="0"/>
              <a:t> </a:t>
            </a:r>
            <a:r>
              <a:rPr lang="fr-FR" sz="2000" i="1" dirty="0" err="1"/>
              <a:t>Commisioner</a:t>
            </a:r>
            <a:r>
              <a:rPr lang="fr-FR" sz="2000" i="1" dirty="0"/>
              <a:t>, 2018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7E8894E-2DB8-4EA7-A99E-6E32C4C8F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AD7D-76FC-4DD3-96D3-A6943C03D532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4C2AAE-4484-40BF-8800-FDAEA21FBA2B}"/>
              </a:ext>
            </a:extLst>
          </p:cNvPr>
          <p:cNvSpPr/>
          <p:nvPr/>
        </p:nvSpPr>
        <p:spPr>
          <a:xfrm>
            <a:off x="14545716" y="2055723"/>
            <a:ext cx="3170997" cy="3632766"/>
          </a:xfrm>
          <a:prstGeom prst="rect">
            <a:avLst/>
          </a:prstGeom>
          <a:solidFill>
            <a:srgbClr val="FDC300"/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1" algn="ctr">
              <a:lnSpc>
                <a:spcPct val="110000"/>
              </a:lnSpc>
            </a:pPr>
            <a:r>
              <a:rPr lang="fr-FR" sz="2800" dirty="0">
                <a:solidFill>
                  <a:srgbClr val="004D9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fr-FR" sz="2800" dirty="0">
                <a:solidFill>
                  <a:srgbClr val="004D9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fr-FR" sz="2800" dirty="0">
                <a:solidFill>
                  <a:srgbClr val="004D9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 ans, un enfant a déjà </a:t>
            </a:r>
          </a:p>
          <a:p>
            <a:pPr marL="228600" lvl="1" algn="ctr">
              <a:lnSpc>
                <a:spcPct val="110000"/>
              </a:lnSpc>
            </a:pPr>
            <a:r>
              <a:rPr lang="fr-FR" sz="2800" b="1" dirty="0">
                <a:solidFill>
                  <a:srgbClr val="004D9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1 300 photos </a:t>
            </a:r>
            <a:r>
              <a:rPr lang="fr-FR" sz="2800" dirty="0">
                <a:solidFill>
                  <a:srgbClr val="004D9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lui qui circulent sur Internet !*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298AE9A7-628E-471B-9208-4246337575EF}"/>
              </a:ext>
            </a:extLst>
          </p:cNvPr>
          <p:cNvSpPr/>
          <p:nvPr/>
        </p:nvSpPr>
        <p:spPr>
          <a:xfrm>
            <a:off x="1038447" y="6629282"/>
            <a:ext cx="16090581" cy="253833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fr-FR" sz="2800" b="1" dirty="0">
                <a:solidFill>
                  <a:schemeClr val="bg1"/>
                </a:solidFill>
                <a:highlight>
                  <a:srgbClr val="004D9D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Points de vigilance    </a:t>
            </a:r>
            <a:r>
              <a:rPr lang="fr-FR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endParaRPr lang="fr-FR" sz="2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fr-FR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50% des photos publiées sur votre enfant se retrouvent dans des réseaux pédopornographiques.</a:t>
            </a:r>
            <a:br>
              <a:rPr lang="fr-FR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fr-FR"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fr-FR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 vous publiez des photos de votre enfant en ligne, demandez-vous où elles sont stockées et qui pourrait les diffuser : vous ne maîtrisez pas les « partages » qu’en font vos interlocuteurs...</a:t>
            </a:r>
          </a:p>
          <a:p>
            <a:endParaRPr lang="fr-FR" sz="2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FB7601A-6109-49E0-B1AF-B517596769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524" y="5886132"/>
            <a:ext cx="1611912" cy="161191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BC8AB07-F385-4D76-97F9-F5FD583C66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340" y="9955212"/>
            <a:ext cx="1656184" cy="438889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449CC95B-6941-44AA-87E1-617AE6F56626}"/>
              </a:ext>
            </a:extLst>
          </p:cNvPr>
          <p:cNvSpPr txBox="1">
            <a:spLocks/>
          </p:cNvSpPr>
          <p:nvPr/>
        </p:nvSpPr>
        <p:spPr>
          <a:xfrm>
            <a:off x="6624836" y="0"/>
            <a:ext cx="5760640" cy="20669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4D9D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fr-FR" b="0" dirty="0"/>
              <a:t>Accompagner et protéger son enfant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450F0D3-8AF5-4E8E-8F76-B949EA7BDF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31542" y="9246672"/>
            <a:ext cx="2406306" cy="123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549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23B4C6-1F41-4E4F-A53D-3B716061A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412" y="2438836"/>
            <a:ext cx="13393488" cy="7139881"/>
          </a:xfrm>
        </p:spPr>
        <p:txBody>
          <a:bodyPr>
            <a:normAutofit lnSpcReduction="10000"/>
          </a:bodyPr>
          <a:lstStyle/>
          <a:p>
            <a:pPr marL="457200" indent="-457200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fr-FR" dirty="0"/>
              <a:t>Qu’est-ce que notre smartphone sait de nous ? </a:t>
            </a:r>
          </a:p>
          <a:p>
            <a:pPr marL="914400" lvl="1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À partir de l’appareil et des applications …</a:t>
            </a:r>
          </a:p>
          <a:p>
            <a:pPr lvl="3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Contacts : </a:t>
            </a:r>
            <a:r>
              <a:rPr lang="fr-FR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liens avec les personnes, organisations</a:t>
            </a:r>
          </a:p>
          <a:p>
            <a:pPr lvl="3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Géolocalisation : </a:t>
            </a:r>
            <a:r>
              <a:rPr lang="fr-FR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trajets, endroits favoris, domicile, école</a:t>
            </a:r>
          </a:p>
          <a:p>
            <a:pPr lvl="3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Messagerie : </a:t>
            </a:r>
            <a:r>
              <a:rPr lang="fr-FR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 contenus révèlent la qualité des relations interpersonnelles</a:t>
            </a:r>
          </a:p>
          <a:p>
            <a:pPr lvl="3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Santé : </a:t>
            </a:r>
            <a:r>
              <a:rPr lang="fr-FR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nombre de pas, sports pratiqués, fréquence de pratique</a:t>
            </a:r>
          </a:p>
          <a:p>
            <a:pPr lvl="3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Photos : </a:t>
            </a:r>
            <a:r>
              <a:rPr lang="fr-FR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notre famille, nos amis, nos proches</a:t>
            </a:r>
          </a:p>
          <a:p>
            <a:pPr marL="325800" lvl="1" indent="0">
              <a:buNone/>
            </a:pPr>
            <a:endParaRPr lang="fr-FR" b="1" dirty="0">
              <a:solidFill>
                <a:srgbClr val="004D9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lvl="2" indent="-457200"/>
            <a:r>
              <a:rPr lang="fr-FR" sz="2800" b="1" dirty="0">
                <a:solidFill>
                  <a:srgbClr val="004D9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 car</a:t>
            </a:r>
          </a:p>
          <a:p>
            <a:pPr lvl="3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 accumule beaucoup de données personnelles et de données sensibles</a:t>
            </a:r>
          </a:p>
          <a:p>
            <a:pPr lvl="3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 est alimenté chaque minute par chacun de nos gestes</a:t>
            </a:r>
          </a:p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7E8894E-2DB8-4EA7-A99E-6E32C4C8F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AD7D-76FC-4DD3-96D3-A6943C03D532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585A418-EE71-4156-B097-5EE8D62237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00980">
            <a:off x="13642912" y="2557470"/>
            <a:ext cx="4324555" cy="33851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5313F6E3-3555-49D0-8A12-65C6B3E3FB4E}"/>
              </a:ext>
            </a:extLst>
          </p:cNvPr>
          <p:cNvSpPr txBox="1">
            <a:spLocks/>
          </p:cNvSpPr>
          <p:nvPr/>
        </p:nvSpPr>
        <p:spPr>
          <a:xfrm>
            <a:off x="6624836" y="0"/>
            <a:ext cx="5760640" cy="20669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4D9D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fr-FR" b="0" dirty="0"/>
              <a:t>Accompagner et protéger son enfant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26AA5E7-D91D-41CA-921B-C26BEA33F5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340" y="9955212"/>
            <a:ext cx="1656184" cy="43888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B9E3A17-338C-4071-BC8B-E2B342B070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31542" y="9246672"/>
            <a:ext cx="2406306" cy="123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479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23B4C6-1F41-4E4F-A53D-3B716061A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24" y="2349241"/>
            <a:ext cx="11857284" cy="792072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dirty="0"/>
              <a:t>Discutez avec votre enfant et paramétrez avec lui les fonctionnalités</a:t>
            </a:r>
            <a:br>
              <a:rPr lang="fr-FR" dirty="0"/>
            </a:br>
            <a:endParaRPr lang="fr-FR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bg1"/>
                </a:solidFill>
                <a:highlight>
                  <a:srgbClr val="004D9D"/>
                </a:highlight>
              </a:rPr>
              <a:t>Exemples de questions  </a:t>
            </a:r>
            <a:endParaRPr lang="fr-FR" dirty="0"/>
          </a:p>
          <a:p>
            <a:pPr lvl="2">
              <a:buClr>
                <a:schemeClr val="accent1"/>
              </a:buClr>
            </a:pPr>
            <a:r>
              <a:rPr lang="fr-FR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 peux-tu faire avec ? Quelles règles décidées ensemble ?</a:t>
            </a:r>
          </a:p>
          <a:p>
            <a:pPr lvl="2">
              <a:buClr>
                <a:schemeClr val="accent1"/>
              </a:buClr>
            </a:pPr>
            <a:r>
              <a:rPr lang="fr-FR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 y a des choses qui te déplaisent ? Lesquelles ?</a:t>
            </a:r>
          </a:p>
          <a:p>
            <a:pPr lvl="2">
              <a:buClr>
                <a:schemeClr val="accent1"/>
              </a:buClr>
            </a:pPr>
            <a:r>
              <a:rPr lang="fr-FR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Quelles sont tes applis préférées ? Pourquoi ?</a:t>
            </a:r>
          </a:p>
          <a:p>
            <a:pPr lvl="2">
              <a:buClr>
                <a:schemeClr val="accent1"/>
              </a:buClr>
            </a:pPr>
            <a:r>
              <a:rPr lang="fr-FR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Quelles sont tes vidéos préférées ? Pourquoi ?</a:t>
            </a:r>
          </a:p>
          <a:p>
            <a:pPr lvl="2">
              <a:buClr>
                <a:schemeClr val="accent1"/>
              </a:buClr>
            </a:pPr>
            <a:r>
              <a:rPr lang="fr-FR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Avec qui es-tu en relation ?</a:t>
            </a:r>
          </a:p>
          <a:p>
            <a:pPr lvl="2">
              <a:buClr>
                <a:schemeClr val="accent1"/>
              </a:buClr>
            </a:pPr>
            <a:r>
              <a:rPr lang="fr-FR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As-tu déjà vu des vidéos en ligne qui t’ont choqué ? Qu’as-tu ressenti ?</a:t>
            </a:r>
          </a:p>
          <a:p>
            <a:pPr lvl="2">
              <a:buClr>
                <a:schemeClr val="accent1"/>
              </a:buClr>
            </a:pPr>
            <a:r>
              <a:rPr lang="fr-FR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 tu étais une appli, laquelle serais-tu ? </a:t>
            </a:r>
          </a:p>
          <a:p>
            <a:pPr marL="457200" lvl="1" indent="0">
              <a:buNone/>
            </a:pPr>
            <a:endParaRPr lang="fr-FR" b="1" dirty="0"/>
          </a:p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7E8894E-2DB8-4EA7-A99E-6E32C4C8F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AD7D-76FC-4DD3-96D3-A6943C03D532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14614F-C6E9-4557-BCA9-859AC242BCB1}"/>
              </a:ext>
            </a:extLst>
          </p:cNvPr>
          <p:cNvSpPr/>
          <p:nvPr/>
        </p:nvSpPr>
        <p:spPr>
          <a:xfrm>
            <a:off x="13548168" y="2802505"/>
            <a:ext cx="3805859" cy="4012664"/>
          </a:xfrm>
          <a:prstGeom prst="rect">
            <a:avLst/>
          </a:prstGeom>
          <a:solidFill>
            <a:srgbClr val="FDC300"/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4D9D"/>
                </a:solidFill>
              </a:rPr>
              <a:t>67% </a:t>
            </a:r>
          </a:p>
          <a:p>
            <a:pPr algn="ctr"/>
            <a:r>
              <a:rPr lang="fr-FR" sz="3200" dirty="0">
                <a:solidFill>
                  <a:srgbClr val="004D9D"/>
                </a:solidFill>
              </a:rPr>
              <a:t>des 8-10 ans sont déjà présents sur les réseaux sociaux…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AFBAFCB-1D8C-4801-BE3F-E25CDBCDC34B}"/>
              </a:ext>
            </a:extLst>
          </p:cNvPr>
          <p:cNvSpPr txBox="1"/>
          <p:nvPr/>
        </p:nvSpPr>
        <p:spPr>
          <a:xfrm>
            <a:off x="13116121" y="7146900"/>
            <a:ext cx="46699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chemeClr val="bg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Enquête 2023 association e-Enfance/3018 et Caisse d’épargne sur le cyberharcèlement</a:t>
            </a:r>
            <a:endParaRPr lang="fr-FR" i="1" dirty="0">
              <a:solidFill>
                <a:schemeClr val="bg1">
                  <a:lumMod val="50000"/>
                </a:schemeClr>
              </a:solidFill>
            </a:endParaRPr>
          </a:p>
          <a:p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C1DF2BC-524B-4BA4-A284-4FC6D596A8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340" y="9955212"/>
            <a:ext cx="1656184" cy="438889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B7BE9F5A-0D04-44CC-AD5E-DFCA6EC13220}"/>
              </a:ext>
            </a:extLst>
          </p:cNvPr>
          <p:cNvSpPr txBox="1">
            <a:spLocks/>
          </p:cNvSpPr>
          <p:nvPr/>
        </p:nvSpPr>
        <p:spPr>
          <a:xfrm>
            <a:off x="6624836" y="0"/>
            <a:ext cx="5760640" cy="20669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4D9D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fr-FR" b="0" dirty="0"/>
              <a:t>Accompagner et protéger son enfant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6588FB2-E7C4-41F6-8228-52A62C64EF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31542" y="9246672"/>
            <a:ext cx="2406306" cy="123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186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23B4C6-1F41-4E4F-A53D-3B716061A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77" y="2205075"/>
            <a:ext cx="8640960" cy="7588243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fr-FR" dirty="0"/>
              <a:t>Les cookies, qu’est-ce que c’est ?</a:t>
            </a:r>
          </a:p>
          <a:p>
            <a:pPr lvl="1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 petits fichiers créés pour sécuriser les connexions sur Internet</a:t>
            </a:r>
          </a:p>
          <a:p>
            <a:pPr lvl="1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Mais qui désormais nous suivent en ligne et révèlent nos habitudes d’achats, nos centres d’intérêt, nos dépenses…pour établir un profil publicitaire qui sera monnayé à des annonceurs</a:t>
            </a:r>
          </a:p>
          <a:p>
            <a:pPr lvl="1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Votre enfant est un prescripteur d’achat efficace lorsqu’il va sur Internet avec vos appareils connectés !</a:t>
            </a:r>
          </a:p>
          <a:p>
            <a:pPr marL="0" indent="0">
              <a:buNone/>
            </a:pPr>
            <a:endParaRPr lang="fr-FR" sz="3000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255B432-3D90-4D4A-A769-5F83CA5CC1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2472" y="7938988"/>
            <a:ext cx="5252283" cy="2246810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7E8894E-2DB8-4EA7-A99E-6E32C4C8F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AD7D-76FC-4DD3-96D3-A6943C03D532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4359DA2-6442-417A-A482-B89E06374BD0}"/>
              </a:ext>
            </a:extLst>
          </p:cNvPr>
          <p:cNvSpPr txBox="1"/>
          <p:nvPr/>
        </p:nvSpPr>
        <p:spPr>
          <a:xfrm>
            <a:off x="9729183" y="2205075"/>
            <a:ext cx="7599924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800" b="1" dirty="0">
                <a:solidFill>
                  <a:schemeClr val="bg1"/>
                </a:solidFill>
                <a:highlight>
                  <a:srgbClr val="004D9D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 conseils pratiques  </a:t>
            </a:r>
            <a:br>
              <a:rPr lang="fr-FR" sz="2800" b="1" dirty="0">
                <a:solidFill>
                  <a:schemeClr val="bg1"/>
                </a:solidFill>
                <a:highlight>
                  <a:srgbClr val="004D9D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fr-FR" sz="2800" b="1" dirty="0">
              <a:solidFill>
                <a:schemeClr val="bg1"/>
              </a:solidFill>
              <a:highlight>
                <a:srgbClr val="004D9D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71600" lvl="2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Refuser les cookies non obligatoires</a:t>
            </a:r>
            <a:br>
              <a:rPr lang="fr-FR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fr-FR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71600" lvl="2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 jamais vous inscrire à un site via votre profil de réseau social,</a:t>
            </a:r>
            <a:br>
              <a:rPr lang="fr-FR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fr-FR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71600" lvl="2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mais créer un compte dédié pour chaque site sur lequel vous vous identifiez</a:t>
            </a:r>
            <a:br>
              <a:rPr lang="fr-FR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fr-FR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71600" lvl="2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Effacer régulièrement l’historique de navigation</a:t>
            </a:r>
            <a:br>
              <a:rPr lang="fr-FR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fr-FR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71600" lvl="2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Utiliser des bloqueurs de publicité</a:t>
            </a:r>
          </a:p>
          <a:p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C246FD9-C72C-45B3-9AB2-DC62353BE1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340" y="9955212"/>
            <a:ext cx="1656184" cy="438889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BC28F74E-FDE5-441E-873D-9E4E2BC228D0}"/>
              </a:ext>
            </a:extLst>
          </p:cNvPr>
          <p:cNvSpPr txBox="1">
            <a:spLocks/>
          </p:cNvSpPr>
          <p:nvPr/>
        </p:nvSpPr>
        <p:spPr>
          <a:xfrm>
            <a:off x="6525717" y="37216"/>
            <a:ext cx="5760640" cy="20669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4D9D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fr-FR" b="0" dirty="0"/>
              <a:t>Accompagner et protéger son enfant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EF273C3-932F-4177-98E7-BA4281B2E1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31542" y="9246672"/>
            <a:ext cx="2406306" cy="123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447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A0D4EE7-9CBB-43FB-BE02-C4D8DCBE7A68}"/>
              </a:ext>
            </a:extLst>
          </p:cNvPr>
          <p:cNvSpPr/>
          <p:nvPr/>
        </p:nvSpPr>
        <p:spPr>
          <a:xfrm>
            <a:off x="4536604" y="6784128"/>
            <a:ext cx="3499344" cy="2607907"/>
          </a:xfrm>
          <a:prstGeom prst="rect">
            <a:avLst/>
          </a:prstGeom>
          <a:solidFill>
            <a:srgbClr val="FDC300"/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rgbClr val="004D9D"/>
                </a:solidFill>
              </a:rPr>
              <a:t>24 %</a:t>
            </a:r>
          </a:p>
          <a:p>
            <a:pPr algn="ctr"/>
            <a:r>
              <a:rPr lang="fr-FR" sz="2400" dirty="0">
                <a:solidFill>
                  <a:srgbClr val="004D9D"/>
                </a:solidFill>
              </a:rPr>
              <a:t>des familles ont déjà été confrontées au moins une fois à une situation de cyberharcèlement</a:t>
            </a:r>
            <a:r>
              <a:rPr lang="fr-FR" sz="2800" dirty="0">
                <a:solidFill>
                  <a:srgbClr val="004D9D"/>
                </a:solidFill>
              </a:rPr>
              <a:t>*.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BC0F159-48E6-45A5-93C1-B2AB1EB39099}"/>
              </a:ext>
            </a:extLst>
          </p:cNvPr>
          <p:cNvSpPr/>
          <p:nvPr/>
        </p:nvSpPr>
        <p:spPr>
          <a:xfrm>
            <a:off x="10909312" y="9115435"/>
            <a:ext cx="4428492" cy="923330"/>
          </a:xfrm>
          <a:prstGeom prst="roundRect">
            <a:avLst/>
          </a:prstGeom>
          <a:solidFill>
            <a:srgbClr val="004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 savoir plus sur le cyberharcèlement</a:t>
            </a:r>
            <a:endParaRPr lang="fr-FR" sz="2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23B4C6-1F41-4E4F-A53D-3B716061A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204" y="2538388"/>
            <a:ext cx="7316813" cy="4368896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fr-FR" dirty="0"/>
              <a:t>Cyberviolences et cyberharcèlement : que faire ? 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fr-FR" b="0" dirty="0">
                <a:solidFill>
                  <a:schemeClr val="tx1"/>
                </a:solidFill>
              </a:rPr>
              <a:t>Ce qu’on publie en ligne est accessible à d’autres et on ne maîtrise pas ce qu’ils vont en faire, auprès de qui ils peuvent partager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fr-FR" b="0" dirty="0">
                <a:solidFill>
                  <a:schemeClr val="tx1"/>
                </a:solidFill>
              </a:rPr>
              <a:t>Ce qui nous apparaît anodin peut ne pas l’être pour les autres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E903B5B-073F-4CE1-A8C9-3239122E0375}"/>
              </a:ext>
            </a:extLst>
          </p:cNvPr>
          <p:cNvSpPr txBox="1"/>
          <p:nvPr/>
        </p:nvSpPr>
        <p:spPr>
          <a:xfrm>
            <a:off x="9056492" y="2538388"/>
            <a:ext cx="8818207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fr-FR" sz="2800" b="1" dirty="0">
                <a:solidFill>
                  <a:schemeClr val="bg1"/>
                </a:solidFill>
                <a:highlight>
                  <a:srgbClr val="004D9D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 conseils pratiques  </a:t>
            </a: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Utiliser des pseudonymes et des avatars</a:t>
            </a:r>
            <a:br>
              <a:rPr lang="fr-FR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fr-FR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Réfléchir avant de publier</a:t>
            </a:r>
          </a:p>
          <a:p>
            <a:pPr marL="1371600" lvl="2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 pas révéler d’informations intimes, de données sensibles</a:t>
            </a:r>
          </a:p>
          <a:p>
            <a:pPr marL="1371600" lvl="2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Respecter les autres : pas de propos haineux, d’insultes, de moqueries</a:t>
            </a:r>
            <a:br>
              <a:rPr lang="fr-FR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fr-FR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Attention aux photos et aux vidéos de soi et des autres qui peuvent être très virales !</a:t>
            </a:r>
            <a:br>
              <a:rPr lang="fr-FR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fr-FR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Signaler les faits, comportements et contenus illicites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5A5FA2D-1710-47E8-92DE-A6103D1EE255}"/>
              </a:ext>
            </a:extLst>
          </p:cNvPr>
          <p:cNvSpPr txBox="1"/>
          <p:nvPr/>
        </p:nvSpPr>
        <p:spPr>
          <a:xfrm>
            <a:off x="5033849" y="9712991"/>
            <a:ext cx="3758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chemeClr val="bg1">
                    <a:lumMod val="50000"/>
                  </a:schemeClr>
                </a:solidFill>
              </a:rPr>
              <a:t>*Etude Association e-enfance / 3018 / Caisse d’Epargne 2023</a:t>
            </a:r>
          </a:p>
          <a:p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FEDA792-3C35-4923-92E7-1B5C98A899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340" y="9955212"/>
            <a:ext cx="1656184" cy="438889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0A7EC464-37B5-4DA5-B471-1D61007513DA}"/>
              </a:ext>
            </a:extLst>
          </p:cNvPr>
          <p:cNvSpPr txBox="1">
            <a:spLocks/>
          </p:cNvSpPr>
          <p:nvPr/>
        </p:nvSpPr>
        <p:spPr>
          <a:xfrm>
            <a:off x="6624836" y="0"/>
            <a:ext cx="5760640" cy="20669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4D9D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fr-FR" b="0" dirty="0"/>
              <a:t>Accompagner et protéger son enfant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03762BD-41F7-434C-8BF0-3A1B596FCA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31542" y="9246672"/>
            <a:ext cx="2406306" cy="1234003"/>
          </a:xfrm>
          <a:prstGeom prst="rect">
            <a:avLst/>
          </a:prstGeom>
        </p:spPr>
      </p:pic>
      <p:sp>
        <p:nvSpPr>
          <p:cNvPr id="14" name="Espace réservé du numéro de diapositive 4">
            <a:extLst>
              <a:ext uri="{FF2B5EF4-FFF2-40B4-BE49-F238E27FC236}">
                <a16:creationId xmlns:a16="http://schemas.microsoft.com/office/drawing/2014/main" id="{3A8BB723-1E33-4021-9721-46CD77E81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24756" y="9910763"/>
            <a:ext cx="4278312" cy="569912"/>
          </a:xfrm>
        </p:spPr>
        <p:txBody>
          <a:bodyPr/>
          <a:lstStyle/>
          <a:p>
            <a:fld id="{1BABAD7D-76FC-4DD3-96D3-A6943C03D532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2115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C1236CC-054F-401F-B300-808312C7C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010487" cy="106934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F228233-E52E-4E7D-AE49-953B17C2EB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8212" y="3546500"/>
            <a:ext cx="11305256" cy="2895600"/>
          </a:xfrm>
        </p:spPr>
        <p:txBody>
          <a:bodyPr/>
          <a:lstStyle/>
          <a:p>
            <a:pPr algn="l"/>
            <a:r>
              <a:rPr lang="fr-FR" dirty="0"/>
              <a:t>Les ressources de la CNIL pour les 8-10 ans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200103E-84C5-4338-A0EA-9FB6B3FADE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8213" y="6714852"/>
            <a:ext cx="10523378" cy="2861145"/>
          </a:xfrm>
        </p:spPr>
        <p:txBody>
          <a:bodyPr/>
          <a:lstStyle/>
          <a:p>
            <a:pPr algn="l"/>
            <a:r>
              <a:rPr lang="fr-FR" dirty="0"/>
              <a:t>Des supports pour accompagner les enfants du CE2 au CM2 dans le monde numérique</a:t>
            </a:r>
          </a:p>
        </p:txBody>
      </p:sp>
      <p:sp>
        <p:nvSpPr>
          <p:cNvPr id="6" name="Larme 5">
            <a:extLst>
              <a:ext uri="{FF2B5EF4-FFF2-40B4-BE49-F238E27FC236}">
                <a16:creationId xmlns:a16="http://schemas.microsoft.com/office/drawing/2014/main" id="{4A2BEAFA-39F9-4227-95AB-52664DF695C0}"/>
              </a:ext>
            </a:extLst>
          </p:cNvPr>
          <p:cNvSpPr/>
          <p:nvPr/>
        </p:nvSpPr>
        <p:spPr>
          <a:xfrm rot="2300621">
            <a:off x="13207500" y="4680961"/>
            <a:ext cx="6949487" cy="7465738"/>
          </a:xfrm>
          <a:prstGeom prst="teardrop">
            <a:avLst>
              <a:gd name="adj" fmla="val 9314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D89565B-ED42-424F-93C3-81B3D40D07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500" y="954212"/>
            <a:ext cx="2736304" cy="72512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88C2A21-ACDB-4A10-A62E-5F0FE9CEF8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10014" y="6210796"/>
            <a:ext cx="4724587" cy="364044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FFA7E43-B333-47CA-A5E8-64F42438BE38}"/>
              </a:ext>
            </a:extLst>
          </p:cNvPr>
          <p:cNvSpPr txBox="1"/>
          <p:nvPr/>
        </p:nvSpPr>
        <p:spPr>
          <a:xfrm>
            <a:off x="12381227" y="1006154"/>
            <a:ext cx="5116817" cy="52322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2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Insérez ici votre logo </a:t>
            </a:r>
          </a:p>
        </p:txBody>
      </p:sp>
    </p:spTree>
    <p:extLst>
      <p:ext uri="{BB962C8B-B14F-4D97-AF65-F5344CB8AC3E}">
        <p14:creationId xmlns:p14="http://schemas.microsoft.com/office/powerpoint/2010/main" val="1978887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hlinkClick r:id="rId2"/>
            <a:extLst>
              <a:ext uri="{FF2B5EF4-FFF2-40B4-BE49-F238E27FC236}">
                <a16:creationId xmlns:a16="http://schemas.microsoft.com/office/drawing/2014/main" id="{2C40D340-1B92-4EAD-B89C-BD309186D9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306" y="3517399"/>
            <a:ext cx="10383699" cy="5324975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23B4C6-1F41-4E4F-A53D-3B716061A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195" y="2709154"/>
            <a:ext cx="17209912" cy="6045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dirty="0"/>
              <a:t>Une vidéo pédagogique pour comprendre ce qu’est une donnée personnelle et le rôle de la CNIL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7E8894E-2DB8-4EA7-A99E-6E32C4C8F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AD7D-76FC-4DD3-96D3-A6943C03D532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AD33CE8F-D932-490B-81F2-84D4D4DB8208}"/>
              </a:ext>
            </a:extLst>
          </p:cNvPr>
          <p:cNvSpPr txBox="1">
            <a:spLocks/>
          </p:cNvSpPr>
          <p:nvPr/>
        </p:nvSpPr>
        <p:spPr>
          <a:xfrm>
            <a:off x="4184021" y="-26378"/>
            <a:ext cx="10642259" cy="20669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4D9D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fr-FR" b="0" dirty="0"/>
              <a:t>Vidéo </a:t>
            </a:r>
            <a:br>
              <a:rPr lang="fr-FR" b="0" dirty="0"/>
            </a:br>
            <a:r>
              <a:rPr lang="fr-FR" b="0" dirty="0"/>
              <a:t>« Tous ensemble, prudence sur Internet ! »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1BDB3491-96FE-4DC6-9B32-7BDF79256299}"/>
              </a:ext>
            </a:extLst>
          </p:cNvPr>
          <p:cNvSpPr/>
          <p:nvPr/>
        </p:nvSpPr>
        <p:spPr>
          <a:xfrm>
            <a:off x="7573385" y="9136490"/>
            <a:ext cx="3863537" cy="890729"/>
          </a:xfrm>
          <a:prstGeom prst="roundRect">
            <a:avLst/>
          </a:prstGeom>
          <a:solidFill>
            <a:srgbClr val="004D9D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Voir la vidéo</a:t>
            </a:r>
            <a:endParaRPr lang="fr-FR" sz="3200" b="1" dirty="0">
              <a:solidFill>
                <a:schemeClr val="bg1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5C37383-93EC-4184-9582-606FE13954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340" y="9955212"/>
            <a:ext cx="1656184" cy="43888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EDCDF9A-D30A-48CF-963B-1600333C45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31542" y="9246672"/>
            <a:ext cx="2406306" cy="123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274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7E8894E-2DB8-4EA7-A99E-6E32C4C8F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AD7D-76FC-4DD3-96D3-A6943C03D532}" type="slidenum">
              <a:rPr lang="fr-FR" smtClean="0"/>
              <a:pPr/>
              <a:t>18</a:t>
            </a:fld>
            <a:endParaRPr lang="fr-FR" dirty="0"/>
          </a:p>
        </p:txBody>
      </p:sp>
      <p:pic>
        <p:nvPicPr>
          <p:cNvPr id="6" name="Image 5">
            <a:hlinkClick r:id="rId2"/>
            <a:extLst>
              <a:ext uri="{FF2B5EF4-FFF2-40B4-BE49-F238E27FC236}">
                <a16:creationId xmlns:a16="http://schemas.microsoft.com/office/drawing/2014/main" id="{EB931ADA-0C8D-4D32-A34E-EE02326734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40" b="2232"/>
          <a:stretch/>
        </p:blipFill>
        <p:spPr>
          <a:xfrm>
            <a:off x="4244423" y="3904243"/>
            <a:ext cx="9131696" cy="5116050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25011C77-727B-45C6-9FAE-01A3571975E9}"/>
              </a:ext>
            </a:extLst>
          </p:cNvPr>
          <p:cNvSpPr txBox="1">
            <a:spLocks/>
          </p:cNvSpPr>
          <p:nvPr/>
        </p:nvSpPr>
        <p:spPr>
          <a:xfrm>
            <a:off x="5436702" y="0"/>
            <a:ext cx="8136904" cy="20669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4D9D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fr-FR" b="0" dirty="0"/>
              <a:t>Vidéo </a:t>
            </a:r>
            <a:br>
              <a:rPr lang="fr-FR" b="0" dirty="0"/>
            </a:br>
            <a:r>
              <a:rPr lang="fr-FR" b="0" dirty="0"/>
              <a:t>« La battle qui a trop de succès »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B8A845B4-6D17-4872-9006-3B7574BA13A9}"/>
              </a:ext>
            </a:extLst>
          </p:cNvPr>
          <p:cNvSpPr/>
          <p:nvPr/>
        </p:nvSpPr>
        <p:spPr>
          <a:xfrm>
            <a:off x="7663563" y="9294613"/>
            <a:ext cx="3683183" cy="901106"/>
          </a:xfrm>
          <a:prstGeom prst="roundRect">
            <a:avLst/>
          </a:prstGeom>
          <a:solidFill>
            <a:srgbClr val="004D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Voir la vidéo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16D7F6D-2C94-4C47-B3E0-9B31D167DB8C}"/>
              </a:ext>
            </a:extLst>
          </p:cNvPr>
          <p:cNvSpPr txBox="1"/>
          <p:nvPr/>
        </p:nvSpPr>
        <p:spPr>
          <a:xfrm>
            <a:off x="1299023" y="2592393"/>
            <a:ext cx="169040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4D9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 vidéo pédagogique pour évoquer les réseaux sociaux, la publication de contenus en ligne, et le droit à l’effacement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ADE6E57-2FC6-461E-B946-F956676256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340" y="9955212"/>
            <a:ext cx="1656184" cy="43888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3D4E7F3-1876-4A6E-BE45-9DBD59082C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31542" y="9246672"/>
            <a:ext cx="2406306" cy="123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83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7E8894E-2DB8-4EA7-A99E-6E32C4C8F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AD7D-76FC-4DD3-96D3-A6943C03D532}" type="slidenum">
              <a:rPr lang="fr-FR" smtClean="0"/>
              <a:pPr/>
              <a:t>19</a:t>
            </a:fld>
            <a:endParaRPr lang="fr-FR" dirty="0"/>
          </a:p>
        </p:txBody>
      </p:sp>
      <p:pic>
        <p:nvPicPr>
          <p:cNvPr id="10" name="Image 9">
            <a:hlinkClick r:id="rId2"/>
            <a:extLst>
              <a:ext uri="{FF2B5EF4-FFF2-40B4-BE49-F238E27FC236}">
                <a16:creationId xmlns:a16="http://schemas.microsoft.com/office/drawing/2014/main" id="{097603A2-7097-441A-AC38-4A4D3A552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8691" y="3658365"/>
            <a:ext cx="8722470" cy="4903505"/>
          </a:xfrm>
          <a:prstGeom prst="rect">
            <a:avLst/>
          </a:prstGeom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E4F479F6-27BF-426B-927F-10A09527BD10}"/>
              </a:ext>
            </a:extLst>
          </p:cNvPr>
          <p:cNvSpPr/>
          <p:nvPr/>
        </p:nvSpPr>
        <p:spPr>
          <a:xfrm>
            <a:off x="7663564" y="9072035"/>
            <a:ext cx="3683183" cy="901106"/>
          </a:xfrm>
          <a:prstGeom prst="roundRect">
            <a:avLst/>
          </a:prstGeom>
          <a:solidFill>
            <a:srgbClr val="004D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Voir la vidéo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441062A-23BE-4BEE-9885-EE86E21D5070}"/>
              </a:ext>
            </a:extLst>
          </p:cNvPr>
          <p:cNvSpPr txBox="1"/>
          <p:nvPr/>
        </p:nvSpPr>
        <p:spPr>
          <a:xfrm>
            <a:off x="1237904" y="2623453"/>
            <a:ext cx="16904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4D9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 vidéo pédagogique pour comprendre et lutter contre le cyberharcèlement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9F77A81-9B78-4433-BFDF-45536B2F29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340" y="9955212"/>
            <a:ext cx="1656184" cy="438889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75BB9F7D-0D42-4883-A85D-91C10CFED811}"/>
              </a:ext>
            </a:extLst>
          </p:cNvPr>
          <p:cNvSpPr txBox="1">
            <a:spLocks/>
          </p:cNvSpPr>
          <p:nvPr/>
        </p:nvSpPr>
        <p:spPr>
          <a:xfrm>
            <a:off x="4577358" y="3645"/>
            <a:ext cx="10225136" cy="20669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4D9D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fr-FR" b="0" dirty="0"/>
              <a:t>Vidéo </a:t>
            </a:r>
            <a:br>
              <a:rPr lang="fr-FR" b="0" dirty="0"/>
            </a:br>
            <a:r>
              <a:rPr lang="fr-FR" b="0" dirty="0"/>
              <a:t>« Ma meilleure amie est super fâchée »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97C98FC8-ABA7-4604-BBCD-C5DEF66CE4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31542" y="9246672"/>
            <a:ext cx="2406306" cy="123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05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9C66C3-12CD-46C5-84C2-29271295D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17" y="183351"/>
            <a:ext cx="5523306" cy="2066925"/>
          </a:xfrm>
        </p:spPr>
        <p:txBody>
          <a:bodyPr>
            <a:normAutofit/>
          </a:bodyPr>
          <a:lstStyle/>
          <a:p>
            <a:r>
              <a:rPr lang="fr-FR" dirty="0"/>
              <a:t>Introduction</a:t>
            </a:r>
            <a:br>
              <a:rPr lang="fr-FR" dirty="0"/>
            </a:br>
            <a:r>
              <a:rPr lang="fr-FR" i="1" dirty="0"/>
              <a:t>Pourquoi cet atelier 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9313B7-A510-4FDF-A9F8-A2080F6BF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585" y="2867286"/>
            <a:ext cx="17018859" cy="7392599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dirty="0"/>
              <a:t>Le numérique fait partie du quotidien des enfants : </a:t>
            </a:r>
          </a:p>
          <a:p>
            <a:pPr marL="914400" lvl="1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 enfants commencent à utiliser internet en moyenne </a:t>
            </a:r>
            <a:r>
              <a:rPr lang="fr-FR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à partir de 5 ans et 10 mois</a:t>
            </a:r>
          </a:p>
          <a:p>
            <a:pPr marL="914400" lvl="1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lang="fr-FR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46% </a:t>
            </a:r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d’entre eux ont un smartphone avant leurs 10 ans</a:t>
            </a:r>
            <a:r>
              <a:rPr lang="fr-FR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source : e-Enfance</a:t>
            </a:r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914400" lvl="1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 écrans font partie des loisirs : jeux vidéo, vidéos, messageries, musique… Ces usages sont souvent liés à l’envie de socialiser, de se divertir, d’apprendre, de créer, etc. 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6639E39C-873D-46C7-BE9E-C608109290B1}"/>
              </a:ext>
            </a:extLst>
          </p:cNvPr>
          <p:cNvSpPr txBox="1">
            <a:spLocks/>
          </p:cNvSpPr>
          <p:nvPr/>
        </p:nvSpPr>
        <p:spPr>
          <a:xfrm>
            <a:off x="1006585" y="5777080"/>
            <a:ext cx="17306891" cy="7392599"/>
          </a:xfrm>
          <a:prstGeom prst="rect">
            <a:avLst/>
          </a:prstGeom>
        </p:spPr>
        <p:txBody>
          <a:bodyPr vert="horz" lIns="72000" tIns="45720" rIns="91440" bIns="45720" rtlCol="0">
            <a:normAutofit/>
          </a:bodyPr>
          <a:lstStyle>
            <a:lvl1pPr marL="2286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  <a:defRPr sz="2800" b="1" kern="1200">
                <a:solidFill>
                  <a:srgbClr val="004D9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fr-FR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dirty="0"/>
              <a:t>Si le numérique est une opportunité, il comporte aussi des risques…  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Collecte et exploitation des données personnelles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Risque d’usurpation d’identité et piratage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Contacts inappropriés et cyberharcèlement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Accès à des contenus inadaptés, etc.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AC428B3-DB79-465A-A91D-3CDF6448B2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340" y="9955212"/>
            <a:ext cx="1656184" cy="43888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927CE6E-30ED-4225-BC26-FA170C50C8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31542" y="9246672"/>
            <a:ext cx="2406306" cy="1234003"/>
          </a:xfrm>
          <a:prstGeom prst="rect">
            <a:avLst/>
          </a:prstGeom>
        </p:spPr>
      </p:pic>
      <p:sp>
        <p:nvSpPr>
          <p:cNvPr id="10" name="Espace réservé du numéro de diapositive 4">
            <a:extLst>
              <a:ext uri="{FF2B5EF4-FFF2-40B4-BE49-F238E27FC236}">
                <a16:creationId xmlns:a16="http://schemas.microsoft.com/office/drawing/2014/main" id="{247E25AE-5A76-41EA-9966-74DF14D74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24756" y="9910763"/>
            <a:ext cx="4278312" cy="569912"/>
          </a:xfrm>
        </p:spPr>
        <p:txBody>
          <a:bodyPr/>
          <a:lstStyle/>
          <a:p>
            <a:fld id="{1BABAD7D-76FC-4DD3-96D3-A6943C03D532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8695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7E8894E-2DB8-4EA7-A99E-6E32C4C8F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AD7D-76FC-4DD3-96D3-A6943C03D532}" type="slidenum">
              <a:rPr lang="fr-FR" smtClean="0"/>
              <a:pPr/>
              <a:t>20</a:t>
            </a:fld>
            <a:endParaRPr lang="fr-FR" dirty="0"/>
          </a:p>
        </p:txBody>
      </p:sp>
      <p:pic>
        <p:nvPicPr>
          <p:cNvPr id="6" name="Image 5">
            <a:hlinkClick r:id="rId2"/>
            <a:extLst>
              <a:ext uri="{FF2B5EF4-FFF2-40B4-BE49-F238E27FC236}">
                <a16:creationId xmlns:a16="http://schemas.microsoft.com/office/drawing/2014/main" id="{24E44F4F-D282-440E-8C52-388DC477F8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1" r="1106"/>
          <a:stretch/>
        </p:blipFill>
        <p:spPr>
          <a:xfrm>
            <a:off x="5019888" y="3897653"/>
            <a:ext cx="8884096" cy="50768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DDDF0FF2-2E70-4774-BF92-F8E3690AC886}"/>
              </a:ext>
            </a:extLst>
          </p:cNvPr>
          <p:cNvSpPr txBox="1">
            <a:spLocks/>
          </p:cNvSpPr>
          <p:nvPr/>
        </p:nvSpPr>
        <p:spPr>
          <a:xfrm>
            <a:off x="5141456" y="10612"/>
            <a:ext cx="8640960" cy="20669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4D9D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fr-FR" b="0" dirty="0"/>
              <a:t>Vidéo </a:t>
            </a:r>
            <a:br>
              <a:rPr lang="fr-FR" b="0" dirty="0"/>
            </a:br>
            <a:r>
              <a:rPr lang="fr-FR" b="0" dirty="0"/>
              <a:t>« Cookies, les espions du Net »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D79E263-B496-4489-89E4-795858548466}"/>
              </a:ext>
            </a:extLst>
          </p:cNvPr>
          <p:cNvSpPr txBox="1"/>
          <p:nvPr/>
        </p:nvSpPr>
        <p:spPr>
          <a:xfrm>
            <a:off x="1299023" y="2592393"/>
            <a:ext cx="169040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4D9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 vidéo pédagogique pour comprendre ce qu’est un cookie informatique et évoquer la publicité en ligne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31B19E77-5761-40C3-B66D-9BEAA296BEB8}"/>
              </a:ext>
            </a:extLst>
          </p:cNvPr>
          <p:cNvSpPr/>
          <p:nvPr/>
        </p:nvSpPr>
        <p:spPr>
          <a:xfrm>
            <a:off x="7663563" y="9325631"/>
            <a:ext cx="3683183" cy="901106"/>
          </a:xfrm>
          <a:prstGeom prst="roundRect">
            <a:avLst/>
          </a:prstGeom>
          <a:solidFill>
            <a:srgbClr val="004D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Voir la vidéo</a:t>
            </a:r>
            <a:endParaRPr lang="fr-FR" sz="3200" b="1" dirty="0">
              <a:solidFill>
                <a:schemeClr val="bg1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3D2759D-80B0-48F0-BA54-FFE2B7CD45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340" y="9955212"/>
            <a:ext cx="1656184" cy="43888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6C0AB1B-177B-4AE4-A857-021BCA2413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31542" y="9246672"/>
            <a:ext cx="2406306" cy="123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6919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23B4C6-1F41-4E4F-A53D-3B716061A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015" y="1758053"/>
            <a:ext cx="11178149" cy="8568796"/>
          </a:xfrm>
        </p:spPr>
        <p:txBody>
          <a:bodyPr>
            <a:normAutofit/>
          </a:bodyPr>
          <a:lstStyle/>
          <a:p>
            <a:pPr marL="228600" lvl="1">
              <a:lnSpc>
                <a:spcPct val="110000"/>
              </a:lnSpc>
              <a:buBlip>
                <a:blip r:embed="rId2"/>
              </a:buBlip>
            </a:pPr>
            <a:endParaRPr lang="fr-FR" b="1" dirty="0">
              <a:solidFill>
                <a:srgbClr val="004D9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1" indent="0">
              <a:lnSpc>
                <a:spcPct val="110000"/>
              </a:lnSpc>
              <a:buNone/>
            </a:pPr>
            <a:r>
              <a:rPr lang="fr-FR" b="1" dirty="0">
                <a:solidFill>
                  <a:srgbClr val="004D9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Quelques conseils pratiques pour accompagner vos enfants : 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Naviguer en mode privé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Désactiver ou ne pas activer la localisation permanente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Utiliser un pseudonyme sur les réseaux sociaux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Mettre ses comptes sur les réseaux sociaux en mode « privé »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Avoir des mots de passe solides et différents par service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Utiliser un moteur de recherche respectueux de vos données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Dans les formulaires en ligne, ne remplir que les cases indispensables</a:t>
            </a:r>
          </a:p>
          <a:p>
            <a:pPr marL="325800" lvl="1" indent="0">
              <a:buNone/>
            </a:pPr>
            <a:endParaRPr lang="fr-FR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004D9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Télécharger gratuitement l’affiche « 10 conseils pour rester Net sur le Web »</a:t>
            </a:r>
            <a:r>
              <a:rPr lang="fr-FR" dirty="0">
                <a:solidFill>
                  <a:srgbClr val="004D9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fr-FR" dirty="0"/>
          </a:p>
          <a:p>
            <a:pPr marL="457200" lvl="1" indent="0">
              <a:buNone/>
            </a:pPr>
            <a:endParaRPr lang="fr-FR" b="1" dirty="0"/>
          </a:p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7E8894E-2DB8-4EA7-A99E-6E32C4C8F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AD7D-76FC-4DD3-96D3-A6943C03D532}" type="slidenum">
              <a:rPr lang="fr-FR" smtClean="0"/>
              <a:pPr/>
              <a:t>21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ECF0B86-4BA1-4FF1-96D3-71615BF075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71220">
            <a:off x="12664897" y="2345378"/>
            <a:ext cx="4193865" cy="593260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9F1CD244-958F-410F-A853-E1BE35A7C4E6}"/>
              </a:ext>
            </a:extLst>
          </p:cNvPr>
          <p:cNvSpPr txBox="1">
            <a:spLocks/>
          </p:cNvSpPr>
          <p:nvPr/>
        </p:nvSpPr>
        <p:spPr>
          <a:xfrm>
            <a:off x="4308366" y="-14927"/>
            <a:ext cx="10393580" cy="20669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4D9D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fr-FR" b="0" dirty="0"/>
              <a:t>« 10 Conseils pour rester Net sur le Web »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8CF67307-3AFE-46BA-AA6B-0759A1BABFE0}"/>
              </a:ext>
            </a:extLst>
          </p:cNvPr>
          <p:cNvSpPr/>
          <p:nvPr/>
        </p:nvSpPr>
        <p:spPr>
          <a:xfrm>
            <a:off x="4872216" y="9628768"/>
            <a:ext cx="3245749" cy="835719"/>
          </a:xfrm>
          <a:prstGeom prst="roundRect">
            <a:avLst/>
          </a:prstGeom>
          <a:solidFill>
            <a:srgbClr val="004D9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Télécharger</a:t>
            </a:r>
            <a:endParaRPr lang="fr-FR" sz="2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C90E9BD-FEC6-49B3-BEE4-F1D2A4122E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340" y="9955212"/>
            <a:ext cx="1656184" cy="43888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EDABE5E-ED8D-470F-8C73-A8EE1CAA19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31542" y="9246672"/>
            <a:ext cx="2406306" cy="123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155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7E8894E-2DB8-4EA7-A99E-6E32C4C8F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AD7D-76FC-4DD3-96D3-A6943C03D532}" type="slidenum">
              <a:rPr lang="fr-FR" smtClean="0"/>
              <a:pPr/>
              <a:t>22</a:t>
            </a:fld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C90E9BD-FEC6-49B3-BEE4-F1D2A4122E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340" y="9955212"/>
            <a:ext cx="1656184" cy="438889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FBE20EEA-2D2B-4FB4-9E44-4D7F7D672C41}"/>
              </a:ext>
            </a:extLst>
          </p:cNvPr>
          <p:cNvSpPr txBox="1">
            <a:spLocks/>
          </p:cNvSpPr>
          <p:nvPr/>
        </p:nvSpPr>
        <p:spPr>
          <a:xfrm>
            <a:off x="5743433" y="0"/>
            <a:ext cx="6774141" cy="20669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4D9D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fr-FR" b="0" dirty="0"/>
              <a:t>Ressources et liens utiles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8CA5A6FA-7CDE-4DB2-8AF7-02B50E792F6E}"/>
              </a:ext>
            </a:extLst>
          </p:cNvPr>
          <p:cNvSpPr/>
          <p:nvPr/>
        </p:nvSpPr>
        <p:spPr>
          <a:xfrm>
            <a:off x="522024" y="1818307"/>
            <a:ext cx="17681044" cy="684841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du contenu 1">
            <a:extLst>
              <a:ext uri="{FF2B5EF4-FFF2-40B4-BE49-F238E27FC236}">
                <a16:creationId xmlns:a16="http://schemas.microsoft.com/office/drawing/2014/main" id="{16D0F0DB-23BA-44D9-8E11-FFC6C044CD70}"/>
              </a:ext>
            </a:extLst>
          </p:cNvPr>
          <p:cNvSpPr txBox="1">
            <a:spLocks/>
          </p:cNvSpPr>
          <p:nvPr/>
        </p:nvSpPr>
        <p:spPr>
          <a:xfrm>
            <a:off x="1191563" y="2102394"/>
            <a:ext cx="16746285" cy="6083300"/>
          </a:xfrm>
          <a:prstGeom prst="rect">
            <a:avLst/>
          </a:prstGeom>
        </p:spPr>
        <p:txBody>
          <a:bodyPr vert="horz" lIns="72000" tIns="45720" rIns="91440" bIns="45720" rtlCol="0">
            <a:normAutofit lnSpcReduction="10000"/>
          </a:bodyPr>
          <a:lstStyle>
            <a:lvl1pPr marL="2286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  <a:defRPr sz="2800" b="1" kern="1200">
                <a:solidFill>
                  <a:srgbClr val="004D9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FontTx/>
              <a:buNone/>
              <a:defRPr/>
            </a:pPr>
            <a:endParaRPr lang="fr-FR" dirty="0"/>
          </a:p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dirty="0"/>
              <a:t> CNIL – Tous ensemble, prudence sur Internet ! Les ressources pour les 8-10 ans : </a:t>
            </a:r>
            <a:r>
              <a:rPr lang="fr-FR" dirty="0">
                <a:solidFill>
                  <a:srgbClr val="EC650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https://www.cnil.fr/fr/prudence-internet-ressources-8-10-ans</a:t>
            </a:r>
            <a:r>
              <a:rPr lang="fr-FR" dirty="0">
                <a:solidFill>
                  <a:srgbClr val="EC6501"/>
                </a:solidFill>
              </a:rPr>
              <a:t> </a:t>
            </a:r>
            <a:br>
              <a:rPr lang="fr-FR" dirty="0"/>
            </a:br>
            <a:endParaRPr lang="fr-FR" dirty="0"/>
          </a:p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dirty="0"/>
              <a:t>CNIL – Livret Parent « Protéger la vie privée de vos enfants » : </a:t>
            </a:r>
            <a:r>
              <a:rPr lang="fr-FR" dirty="0">
                <a:solidFill>
                  <a:srgbClr val="EC650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https://www.cnil.fr/fr/education/livret-parent-protegez-la-vie-privee-de-vos-enfants</a:t>
            </a:r>
            <a:r>
              <a:rPr lang="fr-FR" dirty="0">
                <a:solidFill>
                  <a:srgbClr val="EC6501"/>
                </a:solidFill>
              </a:rPr>
              <a:t> </a:t>
            </a:r>
          </a:p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dirty="0"/>
          </a:p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dirty="0"/>
              <a:t>En cas de cyberharcèlement </a:t>
            </a:r>
            <a:r>
              <a:rPr lang="fr-FR" b="0" dirty="0">
                <a:solidFill>
                  <a:schemeClr val="tx1"/>
                </a:solidFill>
              </a:rPr>
              <a:t>: </a:t>
            </a:r>
            <a:r>
              <a:rPr lang="fr-FR" b="0" dirty="0">
                <a:solidFill>
                  <a:schemeClr val="tx1"/>
                </a:solidFill>
                <a:hlinkClick r:id="rId7"/>
              </a:rPr>
              <a:t>téléphone et appli 3018 </a:t>
            </a:r>
            <a:r>
              <a:rPr lang="fr-FR" b="0" dirty="0">
                <a:solidFill>
                  <a:schemeClr val="tx1"/>
                </a:solidFill>
              </a:rPr>
              <a:t>e-Enfance, en cas d’urgence porter plainte auprès de la police ou gendarmerie </a:t>
            </a:r>
            <a:br>
              <a:rPr lang="fr-FR" b="0" dirty="0">
                <a:solidFill>
                  <a:schemeClr val="tx1"/>
                </a:solidFill>
              </a:rPr>
            </a:br>
            <a:endParaRPr lang="fr-FR" b="0" dirty="0">
              <a:solidFill>
                <a:schemeClr val="tx1"/>
              </a:solidFill>
            </a:endParaRPr>
          </a:p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dirty="0"/>
              <a:t>Ressources</a:t>
            </a:r>
            <a:r>
              <a:rPr lang="fr-FR" b="0" dirty="0">
                <a:solidFill>
                  <a:schemeClr val="tx1"/>
                </a:solidFill>
              </a:rPr>
              <a:t> du </a:t>
            </a:r>
            <a:r>
              <a:rPr lang="fr-FR" b="0" dirty="0">
                <a:solidFill>
                  <a:schemeClr val="tx1"/>
                </a:solidFill>
                <a:hlinkClick r:id="rId8"/>
              </a:rPr>
              <a:t>CLEMI</a:t>
            </a:r>
            <a:r>
              <a:rPr lang="fr-FR" b="0" dirty="0">
                <a:solidFill>
                  <a:schemeClr val="tx1"/>
                </a:solidFill>
              </a:rPr>
              <a:t>, de l’</a:t>
            </a:r>
            <a:r>
              <a:rPr lang="fr-FR" b="0" dirty="0">
                <a:solidFill>
                  <a:schemeClr val="tx1"/>
                </a:solidFill>
                <a:hlinkClick r:id="rId9"/>
              </a:rPr>
              <a:t>UNAF</a:t>
            </a:r>
            <a:r>
              <a:rPr lang="fr-FR" b="0" dirty="0">
                <a:solidFill>
                  <a:schemeClr val="tx1"/>
                </a:solidFill>
              </a:rPr>
              <a:t>, de </a:t>
            </a:r>
            <a:r>
              <a:rPr lang="fr-FR" b="0" dirty="0">
                <a:solidFill>
                  <a:schemeClr val="tx1"/>
                </a:solidFill>
                <a:hlinkClick r:id="rId10"/>
              </a:rPr>
              <a:t>Génération Numérique</a:t>
            </a:r>
            <a:br>
              <a:rPr lang="fr-FR" b="0" dirty="0">
                <a:solidFill>
                  <a:schemeClr val="tx1"/>
                </a:solidFill>
              </a:rPr>
            </a:br>
            <a:endParaRPr lang="fr-FR" b="0" dirty="0">
              <a:solidFill>
                <a:schemeClr val="tx1"/>
              </a:solidFill>
            </a:endParaRPr>
          </a:p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b="0" dirty="0" err="1">
                <a:solidFill>
                  <a:schemeClr val="tx1"/>
                </a:solidFill>
                <a:hlinkClick r:id="rId11"/>
              </a:rPr>
              <a:t>Pix</a:t>
            </a:r>
            <a:r>
              <a:rPr lang="fr-FR" b="0" dirty="0">
                <a:solidFill>
                  <a:schemeClr val="tx1"/>
                </a:solidFill>
                <a:hlinkClick r:id="rId11"/>
              </a:rPr>
              <a:t> parents </a:t>
            </a:r>
            <a:endParaRPr lang="fr-FR" b="0" dirty="0">
              <a:solidFill>
                <a:schemeClr val="tx1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B1A5220-5404-4EAB-91D2-E5E83A51FBF0}"/>
              </a:ext>
            </a:extLst>
          </p:cNvPr>
          <p:cNvSpPr txBox="1"/>
          <p:nvPr/>
        </p:nvSpPr>
        <p:spPr>
          <a:xfrm>
            <a:off x="4700464" y="9574416"/>
            <a:ext cx="9324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4D9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Contact : educnum@cnil.fr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D54D63B-3245-46D5-9AF0-1B34247ECCF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31542" y="9246672"/>
            <a:ext cx="2406306" cy="123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105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>
            <a:extLst>
              <a:ext uri="{FF2B5EF4-FFF2-40B4-BE49-F238E27FC236}">
                <a16:creationId xmlns:a16="http://schemas.microsoft.com/office/drawing/2014/main" id="{7C72041E-B43F-4494-B609-99F6E0BEF15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75563" y="3517900"/>
            <a:ext cx="8958262" cy="2895600"/>
          </a:xfrm>
        </p:spPr>
        <p:txBody>
          <a:bodyPr/>
          <a:lstStyle/>
          <a:p>
            <a:r>
              <a:rPr lang="fr-FR" altLang="fr-FR" dirty="0"/>
              <a:t>Conclusion &amp; échanges</a:t>
            </a:r>
          </a:p>
        </p:txBody>
      </p:sp>
      <p:sp>
        <p:nvSpPr>
          <p:cNvPr id="14339" name="Sous-titre 2">
            <a:extLst>
              <a:ext uri="{FF2B5EF4-FFF2-40B4-BE49-F238E27FC236}">
                <a16:creationId xmlns:a16="http://schemas.microsoft.com/office/drawing/2014/main" id="{248F9790-CF06-41D8-A0D6-1BA09BDCF03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75563" y="6600825"/>
            <a:ext cx="8958262" cy="2860675"/>
          </a:xfrm>
        </p:spPr>
        <p:txBody>
          <a:bodyPr/>
          <a:lstStyle/>
          <a:p>
            <a:r>
              <a:rPr lang="fr-FR" altLang="fr-FR" dirty="0"/>
              <a:t>Merci de votre attention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C0FED31-FDE5-4967-8B76-BD8894CF2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2508" y="954212"/>
            <a:ext cx="2520280" cy="66787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F9707E2-DE50-472E-A973-FCDB67CB10F1}"/>
              </a:ext>
            </a:extLst>
          </p:cNvPr>
          <p:cNvSpPr txBox="1"/>
          <p:nvPr/>
        </p:nvSpPr>
        <p:spPr>
          <a:xfrm>
            <a:off x="12381227" y="1006154"/>
            <a:ext cx="5116817" cy="52322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2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Insérez ici votre logo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925E0D27-F576-4E14-8243-44D8DD36EEAD}"/>
              </a:ext>
            </a:extLst>
          </p:cNvPr>
          <p:cNvSpPr txBox="1">
            <a:spLocks/>
          </p:cNvSpPr>
          <p:nvPr/>
        </p:nvSpPr>
        <p:spPr>
          <a:xfrm>
            <a:off x="1254155" y="2250276"/>
            <a:ext cx="5846013" cy="6440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72000" tIns="45720" rIns="91440" bIns="45720" rtlCol="0">
            <a:normAutofit/>
          </a:bodyPr>
          <a:lstStyle>
            <a:lvl1pPr marL="2286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  <a:defRPr sz="2800" b="1" kern="1200">
                <a:solidFill>
                  <a:srgbClr val="004D9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fr-FR" dirty="0">
              <a:solidFill>
                <a:srgbClr val="004D9D"/>
              </a:solidFill>
            </a:endParaRP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fr-FR" dirty="0"/>
              <a:t>Les défis pour les parents : </a:t>
            </a:r>
            <a:br>
              <a:rPr lang="fr-FR" dirty="0"/>
            </a:br>
            <a:endParaRPr lang="fr-FR" dirty="0"/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Trouver un </a:t>
            </a:r>
            <a:r>
              <a:rPr lang="fr-FR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équilibre</a:t>
            </a:r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entre découverte et protection.</a:t>
            </a:r>
            <a:b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fr-FR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Expliquer les </a:t>
            </a:r>
            <a:r>
              <a:rPr lang="fr-FR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bonnes pratiques</a:t>
            </a:r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sans diaboliser les écrans. </a:t>
            </a:r>
            <a:b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fr-FR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Assurer un </a:t>
            </a:r>
            <a:r>
              <a:rPr lang="fr-FR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environnement numérique sécurisé</a:t>
            </a:r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71F23BAF-9B70-4C59-9DA2-B34EE8FE65F4}"/>
              </a:ext>
            </a:extLst>
          </p:cNvPr>
          <p:cNvSpPr txBox="1">
            <a:spLocks/>
          </p:cNvSpPr>
          <p:nvPr/>
        </p:nvSpPr>
        <p:spPr>
          <a:xfrm>
            <a:off x="6582150" y="183351"/>
            <a:ext cx="5846012" cy="20669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4D9D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fr-FR" dirty="0"/>
              <a:t>Introduction</a:t>
            </a:r>
            <a:br>
              <a:rPr lang="fr-FR" dirty="0"/>
            </a:br>
            <a:r>
              <a:rPr lang="fr-FR" i="1" dirty="0"/>
              <a:t>Pourquoi cet atelier ? 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5D4127D6-0201-4E43-A840-50F8C2A83C06}"/>
              </a:ext>
            </a:extLst>
          </p:cNvPr>
          <p:cNvSpPr txBox="1">
            <a:spLocks/>
          </p:cNvSpPr>
          <p:nvPr/>
        </p:nvSpPr>
        <p:spPr>
          <a:xfrm>
            <a:off x="8641060" y="2250276"/>
            <a:ext cx="9145016" cy="7392599"/>
          </a:xfrm>
          <a:prstGeom prst="rect">
            <a:avLst/>
          </a:prstGeom>
        </p:spPr>
        <p:txBody>
          <a:bodyPr vert="horz" lIns="72000" tIns="45720" rIns="91440" bIns="45720" rtlCol="0">
            <a:normAutofit/>
          </a:bodyPr>
          <a:lstStyle>
            <a:lvl1pPr marL="2286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  <a:defRPr sz="2800" b="1" kern="1200">
                <a:solidFill>
                  <a:srgbClr val="004D9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fr-FR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dirty="0"/>
              <a:t>Le besoin d’un accompagnement : </a:t>
            </a:r>
            <a:br>
              <a:rPr lang="fr-FR" dirty="0"/>
            </a:br>
            <a:endParaRPr lang="fr-FR" dirty="0"/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Près de </a:t>
            </a:r>
            <a:r>
              <a:rPr lang="fr-FR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 parents sur 10 </a:t>
            </a:r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identifient l’usage des écrans comme le 1er facteur qui impacte positivement ou négativement le développement des enfants (</a:t>
            </a:r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 : IFOP</a:t>
            </a:r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).</a:t>
            </a:r>
            <a:b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fr-FR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 parents ont de plus en plus de difficultés à accompagner leurs enfants en ligne : </a:t>
            </a:r>
          </a:p>
          <a:p>
            <a:pPr lvl="2">
              <a:buClr>
                <a:schemeClr val="accent1"/>
              </a:buClr>
            </a:pPr>
            <a:r>
              <a:rPr lang="fr-FR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41%</a:t>
            </a:r>
            <a:r>
              <a:rPr lang="fr-F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peinent à montrer l’exemple en limitant leur propre temps d’écran, </a:t>
            </a:r>
          </a:p>
          <a:p>
            <a:pPr lvl="2">
              <a:buClr>
                <a:schemeClr val="accent1"/>
              </a:buClr>
            </a:pPr>
            <a:r>
              <a:rPr lang="fr-F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 près </a:t>
            </a:r>
            <a:r>
              <a:rPr lang="fr-FR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d’1 parent sur 2 </a:t>
            </a:r>
            <a:r>
              <a:rPr lang="fr-F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 se sent pas ou pas suffisamment accompagné pour réguler la consommation d’écrans de leurs enfants (</a:t>
            </a:r>
            <a:r>
              <a:rPr lang="fr-F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 : UNAF</a:t>
            </a:r>
            <a:r>
              <a:rPr lang="fr-F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496641E-D832-4512-B90F-746640CB83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340" y="9955212"/>
            <a:ext cx="1656184" cy="438889"/>
          </a:xfrm>
          <a:prstGeom prst="rect">
            <a:avLst/>
          </a:prstGeom>
        </p:spPr>
      </p:pic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B9DC66CB-59D4-4DC1-8A86-54CABE451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24756" y="9910763"/>
            <a:ext cx="4278312" cy="569912"/>
          </a:xfrm>
        </p:spPr>
        <p:txBody>
          <a:bodyPr/>
          <a:lstStyle/>
          <a:p>
            <a:fld id="{1BABAD7D-76FC-4DD3-96D3-A6943C03D532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52B02A9-E489-487F-8918-3C7B9F9950B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31542" y="9246672"/>
            <a:ext cx="2406306" cy="123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169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C1236CC-054F-401F-B300-808312C7C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010487" cy="106934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F228233-E52E-4E7D-AE49-953B17C2EB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8212" y="3546500"/>
            <a:ext cx="15553728" cy="2895600"/>
          </a:xfrm>
        </p:spPr>
        <p:txBody>
          <a:bodyPr/>
          <a:lstStyle/>
          <a:p>
            <a:pPr algn="l"/>
            <a:r>
              <a:rPr lang="fr-FR" dirty="0"/>
              <a:t>Données personnelles : quels risques ? Quels droits ? Quelle protection ?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476530D-E593-499F-B40F-9C2D1DCC69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8766" y="886121"/>
            <a:ext cx="2880320" cy="76328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D0A193E-8DB3-49EA-AAF2-71475D256FBF}"/>
              </a:ext>
            </a:extLst>
          </p:cNvPr>
          <p:cNvSpPr txBox="1"/>
          <p:nvPr/>
        </p:nvSpPr>
        <p:spPr>
          <a:xfrm>
            <a:off x="12381227" y="1006154"/>
            <a:ext cx="5116817" cy="52322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2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Insérez ici votre logo </a:t>
            </a:r>
          </a:p>
        </p:txBody>
      </p:sp>
    </p:spTree>
    <p:extLst>
      <p:ext uri="{BB962C8B-B14F-4D97-AF65-F5344CB8AC3E}">
        <p14:creationId xmlns:p14="http://schemas.microsoft.com/office/powerpoint/2010/main" val="3780415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23B4C6-1F41-4E4F-A53D-3B716061A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dirty="0"/>
              <a:t>Une donnée personnelle est toute information se rapportant à une personne identifiée ou identifiable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7E8894E-2DB8-4EA7-A99E-6E32C4C8F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24756" y="9910763"/>
            <a:ext cx="4278312" cy="569912"/>
          </a:xfrm>
        </p:spPr>
        <p:txBody>
          <a:bodyPr/>
          <a:lstStyle/>
          <a:p>
            <a:fld id="{1BABAD7D-76FC-4DD3-96D3-A6943C03D532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4D96DE9-F6A7-48B2-9429-0C241346CF03}"/>
              </a:ext>
            </a:extLst>
          </p:cNvPr>
          <p:cNvSpPr txBox="1"/>
          <p:nvPr/>
        </p:nvSpPr>
        <p:spPr>
          <a:xfrm>
            <a:off x="7765691" y="8240394"/>
            <a:ext cx="6152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Adresse IP, numéro d’immatriculation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342C5AF-2113-46F9-BAB6-C34BC3DFF6CA}"/>
              </a:ext>
            </a:extLst>
          </p:cNvPr>
          <p:cNvSpPr txBox="1"/>
          <p:nvPr/>
        </p:nvSpPr>
        <p:spPr>
          <a:xfrm>
            <a:off x="389733" y="8240394"/>
            <a:ext cx="7193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Prénom, nom, adresse, téléphone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8F96EB1-E3FC-4313-9726-041D8B1D1A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67618">
            <a:off x="1008212" y="4194572"/>
            <a:ext cx="5956918" cy="33405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A23E9FD-15CB-426B-89D0-230594BFBD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56754">
            <a:off x="8293859" y="3997726"/>
            <a:ext cx="4124704" cy="34647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097A499-A010-4D3C-9317-6524DB33FA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60080">
            <a:off x="14227722" y="4077710"/>
            <a:ext cx="2610944" cy="34963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9042D590-A6AF-4B8A-AED1-C890DB900BF0}"/>
              </a:ext>
            </a:extLst>
          </p:cNvPr>
          <p:cNvSpPr txBox="1"/>
          <p:nvPr/>
        </p:nvSpPr>
        <p:spPr>
          <a:xfrm>
            <a:off x="14672224" y="8240394"/>
            <a:ext cx="2783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Voix, visage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B656CDD7-7E88-4038-8808-AA4448161451}"/>
              </a:ext>
            </a:extLst>
          </p:cNvPr>
          <p:cNvSpPr txBox="1">
            <a:spLocks/>
          </p:cNvSpPr>
          <p:nvPr/>
        </p:nvSpPr>
        <p:spPr>
          <a:xfrm>
            <a:off x="6048772" y="260548"/>
            <a:ext cx="6264696" cy="20669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4D9D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fr-FR" b="0" dirty="0"/>
              <a:t>C’est quoi une donnée personnelle ?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8BA3BEEF-EBE3-45D3-B511-999A1B9E4F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340" y="9955212"/>
            <a:ext cx="1656184" cy="43888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90FF507-1037-4AFD-843F-47748ACA4E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31542" y="9246672"/>
            <a:ext cx="2406306" cy="123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465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23B4C6-1F41-4E4F-A53D-3B716061A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828" y="2286040"/>
            <a:ext cx="17660236" cy="7164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3000" dirty="0"/>
              <a:t>Certaines données sont dites « sensibles »</a:t>
            </a:r>
          </a:p>
          <a:p>
            <a:pPr lvl="2">
              <a:lnSpc>
                <a:spcPct val="110000"/>
              </a:lnSpc>
              <a:spcAft>
                <a:spcPts val="0"/>
              </a:spcAft>
              <a:buClr>
                <a:srgbClr val="4596EC"/>
              </a:buClr>
            </a:pPr>
            <a:r>
              <a:rPr lang="fr-FR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Religion</a:t>
            </a:r>
          </a:p>
          <a:p>
            <a:pPr lvl="2">
              <a:lnSpc>
                <a:spcPct val="110000"/>
              </a:lnSpc>
              <a:spcAft>
                <a:spcPts val="0"/>
              </a:spcAft>
              <a:buClr>
                <a:srgbClr val="4596EC"/>
              </a:buClr>
            </a:pPr>
            <a:r>
              <a:rPr lang="fr-FR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État de santé</a:t>
            </a:r>
          </a:p>
          <a:p>
            <a:pPr lvl="2">
              <a:lnSpc>
                <a:spcPct val="110000"/>
              </a:lnSpc>
              <a:spcAft>
                <a:spcPts val="0"/>
              </a:spcAft>
              <a:buClr>
                <a:srgbClr val="4596EC"/>
              </a:buClr>
            </a:pPr>
            <a:r>
              <a:rPr lang="fr-FR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Appartenance syndicale et opinions politiques</a:t>
            </a:r>
          </a:p>
          <a:p>
            <a:pPr lvl="2">
              <a:lnSpc>
                <a:spcPct val="110000"/>
              </a:lnSpc>
              <a:spcAft>
                <a:spcPts val="0"/>
              </a:spcAft>
              <a:buClr>
                <a:srgbClr val="4696ED"/>
              </a:buClr>
            </a:pPr>
            <a:r>
              <a:rPr lang="fr-FR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Origine ethnique</a:t>
            </a:r>
          </a:p>
          <a:p>
            <a:pPr lvl="2">
              <a:lnSpc>
                <a:spcPct val="110000"/>
              </a:lnSpc>
              <a:spcAft>
                <a:spcPts val="0"/>
              </a:spcAft>
              <a:buClr>
                <a:srgbClr val="4696ED"/>
              </a:buClr>
            </a:pPr>
            <a:r>
              <a:rPr lang="fr-FR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Orientations sexuelles</a:t>
            </a:r>
          </a:p>
          <a:p>
            <a:pPr lvl="2">
              <a:lnSpc>
                <a:spcPct val="110000"/>
              </a:lnSpc>
              <a:spcAft>
                <a:spcPts val="2400"/>
              </a:spcAft>
              <a:buClr>
                <a:srgbClr val="4696ED"/>
              </a:buClr>
            </a:pPr>
            <a:r>
              <a:rPr lang="fr-FR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Données biométriques et génétiques</a:t>
            </a:r>
            <a:br>
              <a:rPr lang="fr-FR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fr-FR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dirty="0">
                <a:latin typeface="open sans "/>
              </a:rPr>
              <a:t>Le recueil et l’utilisation de ces données sont interdits</a:t>
            </a:r>
          </a:p>
          <a:p>
            <a:pPr lvl="2">
              <a:lnSpc>
                <a:spcPct val="150000"/>
              </a:lnSpc>
              <a:buClr>
                <a:schemeClr val="accent1"/>
              </a:buClr>
            </a:pPr>
            <a:r>
              <a:rPr lang="fr-FR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Sauf exceptions : consentement des personnes, objectif médical, intérêt public autorisé par la CNIL, gestion des membres d’un parti politique etc.</a:t>
            </a:r>
          </a:p>
          <a:p>
            <a:pPr lvl="1">
              <a:lnSpc>
                <a:spcPct val="150000"/>
              </a:lnSpc>
              <a:buClr>
                <a:srgbClr val="4696ED"/>
              </a:buClr>
            </a:pPr>
            <a:endParaRPr lang="fr-FR" dirty="0"/>
          </a:p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7E8894E-2DB8-4EA7-A99E-6E32C4C8F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AD7D-76FC-4DD3-96D3-A6943C03D532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CE53ADE-4B72-43BB-B834-CE101C9AF1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55698">
            <a:off x="12010227" y="2977108"/>
            <a:ext cx="4863561" cy="37842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7A62D8C9-6D98-45E7-998E-A149328BC694}"/>
              </a:ext>
            </a:extLst>
          </p:cNvPr>
          <p:cNvSpPr txBox="1">
            <a:spLocks/>
          </p:cNvSpPr>
          <p:nvPr/>
        </p:nvSpPr>
        <p:spPr>
          <a:xfrm>
            <a:off x="6405323" y="-35929"/>
            <a:ext cx="6199666" cy="20669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4D9D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fr-FR" b="0" dirty="0"/>
              <a:t>Les données sensibles 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7BB2AC1-5096-40C8-B39C-3EF685D271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340" y="9955212"/>
            <a:ext cx="1656184" cy="43888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E8EA4FD-6812-4F2D-B643-93875B0A56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31542" y="9246672"/>
            <a:ext cx="2406306" cy="123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5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23B4C6-1F41-4E4F-A53D-3B716061A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847" y="2440993"/>
            <a:ext cx="12067398" cy="4242259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dirty="0"/>
              <a:t>Smartphone, tablette, ordi, enceinte connectée : lorsque nous sommes en ligne, nos actions diffusent des informations sur nous</a:t>
            </a:r>
          </a:p>
          <a:p>
            <a:pPr lvl="2">
              <a:buClr>
                <a:schemeClr val="accent1"/>
              </a:buClr>
            </a:pPr>
            <a:r>
              <a:rPr lang="fr-FR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Via nos comptes, nos discussions, les cookies et autres traceurs</a:t>
            </a:r>
          </a:p>
          <a:p>
            <a:pPr lvl="2">
              <a:buClr>
                <a:schemeClr val="accent1"/>
              </a:buClr>
            </a:pPr>
            <a:r>
              <a:rPr lang="fr-FR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Ces données sont utilisées pour inciter à certains achats, influencer les comportements ou la façon de penser</a:t>
            </a:r>
          </a:p>
          <a:p>
            <a:pPr lvl="2">
              <a:buClr>
                <a:schemeClr val="accent1"/>
              </a:buClr>
            </a:pPr>
            <a:r>
              <a:rPr lang="fr-FR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Souvent on ignore les Conditions Générales d’Utilisation et la politique de confidentialité</a:t>
            </a:r>
          </a:p>
          <a:p>
            <a:pPr marL="228600" lvl="1">
              <a:lnSpc>
                <a:spcPct val="110000"/>
              </a:lnSpc>
              <a:buClr>
                <a:srgbClr val="4696ED"/>
              </a:buClr>
              <a:buBlip>
                <a:blip r:embed="rId2"/>
              </a:buBlip>
            </a:pPr>
            <a:endParaRPr lang="fr-FR" b="1" dirty="0">
              <a:solidFill>
                <a:srgbClr val="004D9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7E8894E-2DB8-4EA7-A99E-6E32C4C8F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AD7D-76FC-4DD3-96D3-A6943C03D532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C7FC520-6752-4C90-A009-74660E74FE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55733">
            <a:off x="13741242" y="2623372"/>
            <a:ext cx="4331065" cy="27561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ED6D173-71EE-4BB6-B567-0078BB2BE21E}"/>
              </a:ext>
            </a:extLst>
          </p:cNvPr>
          <p:cNvSpPr/>
          <p:nvPr/>
        </p:nvSpPr>
        <p:spPr>
          <a:xfrm>
            <a:off x="819159" y="6541055"/>
            <a:ext cx="17654073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800" b="1" dirty="0">
                <a:solidFill>
                  <a:srgbClr val="004D9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Qu’est-ce qui protège mes données personnelles ?</a:t>
            </a:r>
          </a:p>
          <a:p>
            <a:pPr marL="1240200" lvl="2" indent="-4572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 organismes qui traitent des données personnelles sont responsables de leur utilisation</a:t>
            </a:r>
          </a:p>
          <a:p>
            <a:pPr marL="1240200" lvl="2" indent="-4572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 autorités de protection des données en Europe, comme la CNIL en France, accompagnent, contrôlent et peuvent sanctionner</a:t>
            </a:r>
          </a:p>
          <a:p>
            <a:pPr marL="1240200" lvl="2" indent="-4572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 Europe : le règlement général sur la Protection des Données - RGPD</a:t>
            </a:r>
          </a:p>
          <a:p>
            <a:pPr marL="1240200" lvl="2" indent="-4572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 France : la loi Informatique et Libertés 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7FA137D6-90F2-4158-AA91-94A4614FC159}"/>
              </a:ext>
            </a:extLst>
          </p:cNvPr>
          <p:cNvSpPr txBox="1">
            <a:spLocks/>
          </p:cNvSpPr>
          <p:nvPr/>
        </p:nvSpPr>
        <p:spPr>
          <a:xfrm>
            <a:off x="6415478" y="66737"/>
            <a:ext cx="6461433" cy="20669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4D9D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fr-FR" b="0" dirty="0"/>
              <a:t>Quels risques ? Quelles protections ?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CF9A5F7-E649-4F4A-B17D-20406E7DCE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340" y="9955212"/>
            <a:ext cx="1656184" cy="43888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30E23F3-ECC9-439E-A57F-B5387D1E57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31542" y="9246672"/>
            <a:ext cx="2406306" cy="123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4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23B4C6-1F41-4E4F-A53D-3B716061A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2606" y="2959347"/>
            <a:ext cx="5016425" cy="7139881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dirty="0"/>
              <a:t>Être informé </a:t>
            </a:r>
          </a:p>
          <a:p>
            <a:pPr marL="0" indent="0">
              <a:buNone/>
            </a:pPr>
            <a:r>
              <a:rPr lang="fr-FR" b="0" dirty="0">
                <a:solidFill>
                  <a:schemeClr val="tx1"/>
                </a:solidFill>
              </a:rPr>
              <a:t>Savoir ce qui va être fait de mes données</a:t>
            </a:r>
          </a:p>
          <a:p>
            <a:pPr marL="0" indent="0">
              <a:buNone/>
            </a:pPr>
            <a:endParaRPr lang="fr-FR" b="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dirty="0"/>
              <a:t>Avoir accès</a:t>
            </a:r>
          </a:p>
          <a:p>
            <a:pPr marL="0" indent="0">
              <a:buNone/>
            </a:pPr>
            <a:r>
              <a:rPr lang="fr-FR" b="0" dirty="0">
                <a:solidFill>
                  <a:schemeClr val="tx1"/>
                </a:solidFill>
              </a:rPr>
              <a:t>Savoir quelles données me concernant sont détenues</a:t>
            </a:r>
          </a:p>
          <a:p>
            <a:pPr marL="0" indent="0">
              <a:buNone/>
            </a:pPr>
            <a:endParaRPr lang="fr-FR" b="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dirty="0"/>
              <a:t>Rectifier</a:t>
            </a:r>
          </a:p>
          <a:p>
            <a:pPr marL="0" indent="0">
              <a:buNone/>
            </a:pPr>
            <a:r>
              <a:rPr lang="fr-FR" b="0" dirty="0">
                <a:solidFill>
                  <a:schemeClr val="tx1"/>
                </a:solidFill>
              </a:rPr>
              <a:t>Quand mes données sont erronées</a:t>
            </a:r>
          </a:p>
          <a:p>
            <a:pPr marL="0" lvl="1" indent="0">
              <a:lnSpc>
                <a:spcPct val="110000"/>
              </a:lnSpc>
              <a:buClr>
                <a:srgbClr val="4696ED"/>
              </a:buClr>
              <a:buNone/>
            </a:pPr>
            <a:endParaRPr lang="fr-FR" b="1" dirty="0">
              <a:solidFill>
                <a:srgbClr val="004D9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7E8894E-2DB8-4EA7-A99E-6E32C4C8F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AD7D-76FC-4DD3-96D3-A6943C03D532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9D91391-797A-4A11-87F2-EEF73C6C3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5" y="2819364"/>
            <a:ext cx="2646365" cy="148967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B424945-2187-4A30-B9A4-ED05716E5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7103" y="2819364"/>
            <a:ext cx="2646365" cy="148967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F359C49-8DF4-4D99-8DB7-57703B72D0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5" y="4867379"/>
            <a:ext cx="2646365" cy="148967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578688A3-7DAF-4902-ADF6-0A874F4701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5" y="7263357"/>
            <a:ext cx="2646365" cy="148967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B9FE4FA4-1AD2-45D9-8E07-65E090C75D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7103" y="4942566"/>
            <a:ext cx="2646365" cy="148967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5F931369-04F7-4434-BB90-4ADF703F79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7103" y="7263357"/>
            <a:ext cx="2646365" cy="148967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955C0DE6-AAAE-429B-85D2-B79C9110C6E7}"/>
              </a:ext>
            </a:extLst>
          </p:cNvPr>
          <p:cNvSpPr txBox="1">
            <a:spLocks/>
          </p:cNvSpPr>
          <p:nvPr/>
        </p:nvSpPr>
        <p:spPr>
          <a:xfrm>
            <a:off x="12961540" y="2959347"/>
            <a:ext cx="5241528" cy="7139881"/>
          </a:xfrm>
          <a:prstGeom prst="rect">
            <a:avLst/>
          </a:prstGeom>
        </p:spPr>
        <p:txBody>
          <a:bodyPr vert="horz" lIns="72000" tIns="45720" rIns="91440" bIns="45720" rtlCol="0">
            <a:normAutofit/>
          </a:bodyPr>
          <a:lstStyle>
            <a:lvl1pPr marL="2286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8"/>
              </a:buBlip>
              <a:defRPr sz="2800" b="1" kern="1200">
                <a:solidFill>
                  <a:srgbClr val="004D9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9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dirty="0"/>
              <a:t>S’opposer </a:t>
            </a:r>
          </a:p>
          <a:p>
            <a:pPr marL="0" indent="0">
              <a:buNone/>
            </a:pPr>
            <a:r>
              <a:rPr lang="fr-FR" b="0" dirty="0">
                <a:solidFill>
                  <a:schemeClr val="tx1"/>
                </a:solidFill>
              </a:rPr>
              <a:t>Je ne veux pas que mes données soient utilisées</a:t>
            </a:r>
          </a:p>
          <a:p>
            <a:pPr marL="0" indent="0">
              <a:buNone/>
            </a:pPr>
            <a:endParaRPr lang="fr-FR" b="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dirty="0"/>
              <a:t>Faire effacer</a:t>
            </a:r>
          </a:p>
          <a:p>
            <a:pPr marL="0" indent="0">
              <a:buNone/>
            </a:pPr>
            <a:r>
              <a:rPr lang="fr-FR" b="0" dirty="0">
                <a:solidFill>
                  <a:schemeClr val="tx1"/>
                </a:solidFill>
              </a:rPr>
              <a:t>Mes données ne devraient pas ou plus être utilisées</a:t>
            </a:r>
          </a:p>
          <a:p>
            <a:pPr marL="0" indent="0">
              <a:buNone/>
            </a:pPr>
            <a:endParaRPr lang="fr-FR" b="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dirty="0"/>
              <a:t>Portabilité</a:t>
            </a:r>
          </a:p>
          <a:p>
            <a:pPr marL="0" indent="0">
              <a:buNone/>
            </a:pPr>
            <a:r>
              <a:rPr lang="fr-FR" b="0" dirty="0">
                <a:solidFill>
                  <a:schemeClr val="tx1"/>
                </a:solidFill>
              </a:rPr>
              <a:t>Je veux déplacer mes données</a:t>
            </a:r>
          </a:p>
          <a:p>
            <a:pPr marL="228600" lvl="1">
              <a:lnSpc>
                <a:spcPct val="110000"/>
              </a:lnSpc>
              <a:buClr>
                <a:srgbClr val="4696ED"/>
              </a:buClr>
              <a:buFontTx/>
              <a:buBlip>
                <a:blip r:embed="rId8"/>
              </a:buBlip>
            </a:pPr>
            <a:endParaRPr lang="fr-FR" b="1" dirty="0">
              <a:solidFill>
                <a:srgbClr val="004D9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fr-FR" dirty="0"/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B6EEA83A-3996-4469-8BAD-F6D6FEEEFF08}"/>
              </a:ext>
            </a:extLst>
          </p:cNvPr>
          <p:cNvSpPr txBox="1">
            <a:spLocks/>
          </p:cNvSpPr>
          <p:nvPr/>
        </p:nvSpPr>
        <p:spPr>
          <a:xfrm>
            <a:off x="6996943" y="138798"/>
            <a:ext cx="5016425" cy="20669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4D9D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fr-FR" b="0" dirty="0"/>
              <a:t>Vos droits et ceux de vos enfants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8209DD12-E97C-40BE-A2BC-CCE08917C8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340" y="9955212"/>
            <a:ext cx="1656184" cy="438889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BC9E84B0-366F-4CBE-8F92-473ADF1BA3A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31542" y="9246672"/>
            <a:ext cx="2406306" cy="123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662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7E8894E-2DB8-4EA7-A99E-6E32C4C8F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AD7D-76FC-4DD3-96D3-A6943C03D532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E73693B-C731-4561-8123-898C70BC7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37745">
            <a:off x="12201939" y="6063742"/>
            <a:ext cx="4567937" cy="23551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18E55334-5D2A-4FAA-AF8A-B5FFB8F86C2E}"/>
              </a:ext>
            </a:extLst>
          </p:cNvPr>
          <p:cNvSpPr txBox="1">
            <a:spLocks/>
          </p:cNvSpPr>
          <p:nvPr/>
        </p:nvSpPr>
        <p:spPr>
          <a:xfrm>
            <a:off x="548995" y="6363907"/>
            <a:ext cx="17654073" cy="3611489"/>
          </a:xfrm>
          <a:prstGeom prst="rect">
            <a:avLst/>
          </a:prstGeom>
        </p:spPr>
        <p:txBody>
          <a:bodyPr vert="horz" lIns="72000" tIns="45720" rIns="91440" bIns="45720" rtlCol="0">
            <a:normAutofit/>
          </a:bodyPr>
          <a:lstStyle>
            <a:lvl1pPr marL="2286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4"/>
              </a:buBlip>
              <a:defRPr sz="2800" b="1" kern="1200">
                <a:solidFill>
                  <a:srgbClr val="004D9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5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  <a:highlight>
                  <a:srgbClr val="004D9D"/>
                </a:highlight>
              </a:rPr>
              <a:t> Et votre enfant ?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Avant ses 15 ans, c’est vous qui exercez ses droits pour lui !</a:t>
            </a:r>
          </a:p>
          <a:p>
            <a:pPr marL="0" lvl="1" indent="0">
              <a:lnSpc>
                <a:spcPct val="110000"/>
              </a:lnSpc>
              <a:buClr>
                <a:srgbClr val="4696ED"/>
              </a:buClr>
              <a:buNone/>
            </a:pPr>
            <a:endParaRPr lang="fr-FR" b="1" dirty="0">
              <a:solidFill>
                <a:srgbClr val="004D9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fr-FR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BCB8BF61-FA8C-44FB-B190-A64DE11C2A84}"/>
              </a:ext>
            </a:extLst>
          </p:cNvPr>
          <p:cNvSpPr txBox="1">
            <a:spLocks/>
          </p:cNvSpPr>
          <p:nvPr/>
        </p:nvSpPr>
        <p:spPr>
          <a:xfrm>
            <a:off x="548994" y="3137270"/>
            <a:ext cx="17654073" cy="3611489"/>
          </a:xfrm>
          <a:prstGeom prst="rect">
            <a:avLst/>
          </a:prstGeom>
        </p:spPr>
        <p:txBody>
          <a:bodyPr vert="horz" lIns="72000" tIns="45720" rIns="91440" bIns="45720" rtlCol="0">
            <a:normAutofit/>
          </a:bodyPr>
          <a:lstStyle>
            <a:lvl1pPr marL="2286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4"/>
              </a:buBlip>
              <a:defRPr sz="2800" b="1" kern="1200">
                <a:solidFill>
                  <a:srgbClr val="004D9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5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  <a:highlight>
                  <a:srgbClr val="004D9D"/>
                </a:highlight>
              </a:rPr>
              <a:t>Comment exercer vos droits ?   </a:t>
            </a:r>
          </a:p>
          <a:p>
            <a:pPr marL="382950" indent="-514350">
              <a:buClr>
                <a:schemeClr val="accent1"/>
              </a:buClr>
              <a:buFont typeface="+mj-lt"/>
              <a:buAutoNum type="arabicPeriod"/>
            </a:pPr>
            <a:r>
              <a:rPr lang="fr-FR" b="0" dirty="0">
                <a:solidFill>
                  <a:schemeClr val="tx1"/>
                </a:solidFill>
              </a:rPr>
              <a:t>Contactez </a:t>
            </a:r>
            <a:r>
              <a:rPr lang="fr-FR" dirty="0">
                <a:solidFill>
                  <a:schemeClr val="tx1"/>
                </a:solidFill>
              </a:rPr>
              <a:t>celui qui détient vos données</a:t>
            </a:r>
          </a:p>
          <a:p>
            <a:pPr marL="382950" indent="-514350">
              <a:buClr>
                <a:schemeClr val="accent1"/>
              </a:buClr>
              <a:buFont typeface="+mj-lt"/>
              <a:buAutoNum type="arabicPeriod"/>
            </a:pPr>
            <a:r>
              <a:rPr lang="fr-FR" b="0" dirty="0">
                <a:solidFill>
                  <a:schemeClr val="tx1"/>
                </a:solidFill>
              </a:rPr>
              <a:t>Délai de réponse légal : </a:t>
            </a:r>
            <a:r>
              <a:rPr lang="fr-FR" dirty="0">
                <a:solidFill>
                  <a:schemeClr val="tx1"/>
                </a:solidFill>
              </a:rPr>
              <a:t>1 mois</a:t>
            </a:r>
          </a:p>
          <a:p>
            <a:pPr marL="382950" indent="-514350">
              <a:buClr>
                <a:schemeClr val="accent1"/>
              </a:buClr>
              <a:buFont typeface="+mj-lt"/>
              <a:buAutoNum type="arabicPeriod"/>
            </a:pPr>
            <a:r>
              <a:rPr lang="fr-FR" b="0" dirty="0">
                <a:solidFill>
                  <a:schemeClr val="tx1"/>
                </a:solidFill>
              </a:rPr>
              <a:t>En l’absence de réponse ou en cas de refus non motivé : </a:t>
            </a:r>
            <a:r>
              <a:rPr lang="fr-FR" dirty="0">
                <a:solidFill>
                  <a:schemeClr val="tx1"/>
                </a:solidFill>
              </a:rPr>
              <a:t>plainte auprès de la CNIL</a:t>
            </a:r>
          </a:p>
          <a:p>
            <a:pPr marL="0" lvl="1" indent="0">
              <a:lnSpc>
                <a:spcPct val="110000"/>
              </a:lnSpc>
              <a:buClr>
                <a:srgbClr val="4696ED"/>
              </a:buClr>
              <a:buNone/>
            </a:pPr>
            <a:endParaRPr lang="fr-FR" b="1" dirty="0">
              <a:solidFill>
                <a:srgbClr val="004D9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fr-FR" dirty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78698FC6-FF77-422A-825E-5BDBC6ED6365}"/>
              </a:ext>
            </a:extLst>
          </p:cNvPr>
          <p:cNvSpPr txBox="1">
            <a:spLocks/>
          </p:cNvSpPr>
          <p:nvPr/>
        </p:nvSpPr>
        <p:spPr>
          <a:xfrm>
            <a:off x="6855750" y="212725"/>
            <a:ext cx="5040560" cy="20669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4D9D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fr-FR" b="0" dirty="0"/>
              <a:t>Vos droits et ceux de vos enfants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FC8C907-372F-4EE7-BE54-C162A8556D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340" y="9955212"/>
            <a:ext cx="1656184" cy="43888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FE5E8B3-D24C-4571-89A0-CA6B93B98C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31542" y="9246672"/>
            <a:ext cx="2406306" cy="123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48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 Présentation CNIL 2023 [Lecture seule]" id="{CA657F9C-F2D1-48E8-B712-AC08F8F9ED14}" vid="{92FF860E-48D0-4DB2-BC2D-E002474B931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1F8188013DC247BD6BC48FEE27E6AA" ma:contentTypeVersion="6" ma:contentTypeDescription="Crée un document." ma:contentTypeScope="" ma:versionID="baf0f2189fa3acd6faab6dc7c690c7c5">
  <xsd:schema xmlns:xsd="http://www.w3.org/2001/XMLSchema" xmlns:xs="http://www.w3.org/2001/XMLSchema" xmlns:p="http://schemas.microsoft.com/office/2006/metadata/properties" xmlns:ns2="24b7efe3-a6fc-4076-bb3e-11463921d89e" xmlns:ns3="f440a35d-9856-4747-8c6f-7645998b4308" targetNamespace="http://schemas.microsoft.com/office/2006/metadata/properties" ma:root="true" ma:fieldsID="c2557c3f175b51f6a46939604adf894c" ns2:_="" ns3:_="">
    <xsd:import namespace="24b7efe3-a6fc-4076-bb3e-11463921d89e"/>
    <xsd:import namespace="f440a35d-9856-4747-8c6f-7645998b4308"/>
    <xsd:element name="properties">
      <xsd:complexType>
        <xsd:sequence>
          <xsd:element name="documentManagement">
            <xsd:complexType>
              <xsd:all>
                <xsd:element ref="ns2:Direction" minOccurs="0"/>
                <xsd:element ref="ns2:Service" minOccurs="0"/>
                <xsd:element ref="ns2:acac33bf899c4aa1a8adc8e7d88e317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b7efe3-a6fc-4076-bb3e-11463921d89e" elementFormDefault="qualified">
    <xsd:import namespace="http://schemas.microsoft.com/office/2006/documentManagement/types"/>
    <xsd:import namespace="http://schemas.microsoft.com/office/infopath/2007/PartnerControls"/>
    <xsd:element name="Direction" ma:index="8" nillable="true" ma:displayName="Direction" ma:format="RadioButtons" ma:internalName="Direction">
      <xsd:simpleType>
        <xsd:restriction base="dms:Choice">
          <xsd:enumeration value="SG"/>
          <xsd:enumeration value="DIRCO"/>
          <xsd:enumeration value="DRPR"/>
          <xsd:enumeration value="DPDS"/>
          <xsd:enumeration value="DAF"/>
          <xsd:enumeration value="DTI"/>
          <xsd:enumeration value="TRANSVERSE"/>
        </xsd:restriction>
      </xsd:simpleType>
    </xsd:element>
    <xsd:element name="Service" ma:index="9" nillable="true" ma:displayName="Service" ma:format="Dropdown" ma:internalName="Service">
      <xsd:simpleType>
        <xsd:restriction base="dms:Choice">
          <xsd:enumeration value="Secrétariat présidence et secrétaire général"/>
          <xsd:enumeration value="Affaires Européennes et Internationales"/>
          <xsd:enumeration value="Communication interne et externe"/>
          <xsd:enumeration value="Qualité performances et risques"/>
          <xsd:enumeration value="Conseil juridique et relations institutionnelles"/>
          <xsd:enumeration value="Outils de la conformité"/>
          <xsd:enumeration value="Affaires régaliennes et collectivités territoriales"/>
          <xsd:enumeration value="Affaires économiques"/>
          <xsd:enumeration value="Santé"/>
          <xsd:enumeration value="Questions sociales &amp; RH"/>
          <xsd:enumeration value="Délégués à la protection des données"/>
          <xsd:enumeration value="Plaintes"/>
          <xsd:enumeration value="Contrôles - Affaires économiques"/>
          <xsd:enumeration value="Contrôles - RH, santé, affaires publiques"/>
          <xsd:enumeration value="Sanctions et contentieux"/>
          <xsd:enumeration value="Service DAI"/>
          <xsd:enumeration value="Expertise technologique"/>
          <xsd:enumeration value="Informatique interne"/>
          <xsd:enumeration value="Pôle innovation, étude et prospective"/>
          <xsd:enumeration value="Information documentation"/>
          <xsd:enumeration value="Relation avec les publics"/>
          <xsd:enumeration value="Pôle publication scientifique et recherche"/>
          <xsd:enumeration value="Pôle éducation au numérique"/>
          <xsd:enumeration value="Ressources Humaines"/>
          <xsd:enumeration value="Service des finances, de la commande publique et des moyens généraux"/>
        </xsd:restriction>
      </xsd:simpleType>
    </xsd:element>
    <xsd:element name="acac33bf899c4aa1a8adc8e7d88e317f" ma:index="11" nillable="true" ma:taxonomy="true" ma:internalName="acac33bf899c4aa1a8adc8e7d88e317f" ma:taxonomyFieldName="test" ma:displayName="test" ma:default="" ma:fieldId="{acac33bf-899c-4aa1-a8ad-c8e7d88e317f}" ma:taxonomyMulti="true" ma:sspId="5bd059ec-ed39-4f2d-8a22-530da0c4a891" ma:termSetId="917c86b8-2afd-4ed9-8372-004e65b3d887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40a35d-9856-4747-8c6f-7645998b4308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1e05dc08-77bc-4153-bad6-054f622d8449}" ma:internalName="TaxCatchAll" ma:showField="CatchAllData" ma:web="f440a35d-9856-4747-8c6f-7645998b43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440a35d-9856-4747-8c6f-7645998b4308"/>
    <Service xmlns="24b7efe3-a6fc-4076-bb3e-11463921d89e" xsi:nil="true"/>
    <acac33bf899c4aa1a8adc8e7d88e317f xmlns="24b7efe3-a6fc-4076-bb3e-11463921d89e">
      <Terms xmlns="http://schemas.microsoft.com/office/infopath/2007/PartnerControls"/>
    </acac33bf899c4aa1a8adc8e7d88e317f>
    <Direction xmlns="24b7efe3-a6fc-4076-bb3e-11463921d89e" xsi:nil="true"/>
  </documentManagement>
</p:properties>
</file>

<file path=customXml/itemProps1.xml><?xml version="1.0" encoding="utf-8"?>
<ds:datastoreItem xmlns:ds="http://schemas.openxmlformats.org/officeDocument/2006/customXml" ds:itemID="{7C6104A7-E250-4714-B8C5-0A6549BE9782}"/>
</file>

<file path=customXml/itemProps2.xml><?xml version="1.0" encoding="utf-8"?>
<ds:datastoreItem xmlns:ds="http://schemas.openxmlformats.org/officeDocument/2006/customXml" ds:itemID="{D6162EFD-A126-4050-9809-D52B3569BD18}"/>
</file>

<file path=customXml/itemProps3.xml><?xml version="1.0" encoding="utf-8"?>
<ds:datastoreItem xmlns:ds="http://schemas.openxmlformats.org/officeDocument/2006/customXml" ds:itemID="{8CB116F5-372B-4F28-BEFD-F63F8A78B95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1022</TotalTime>
  <Words>1660</Words>
  <Application>Microsoft Office PowerPoint</Application>
  <PresentationFormat>Personnalisé</PresentationFormat>
  <Paragraphs>206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Open Sans</vt:lpstr>
      <vt:lpstr>open sans </vt:lpstr>
      <vt:lpstr>Open Sans Extrabold</vt:lpstr>
      <vt:lpstr>Open Sans Light</vt:lpstr>
      <vt:lpstr>Wingdings</vt:lpstr>
      <vt:lpstr>Conception personnalisée</vt:lpstr>
      <vt:lpstr>Accompagner son enfant (8-10 ans) dans ses premiers pas numériques</vt:lpstr>
      <vt:lpstr>Introduction Pourquoi cet atelier ? </vt:lpstr>
      <vt:lpstr>Présentation PowerPoint</vt:lpstr>
      <vt:lpstr>Données personnelles : quels risques ? Quels droits ? Quelle protection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Accompagner et protéger son enfant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ressources de la CNIL pour les 8-10 ans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 &amp; échanges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 premier smartphone</dc:title>
  <dc:creator>SANCHEZ Flora</dc:creator>
  <cp:lastModifiedBy>DENIS Charlotte</cp:lastModifiedBy>
  <cp:revision>104</cp:revision>
  <dcterms:created xsi:type="dcterms:W3CDTF">2024-02-01T12:55:08Z</dcterms:created>
  <dcterms:modified xsi:type="dcterms:W3CDTF">2025-04-07T09:18:11Z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2021-05-12T00:00:00Z</vt:filetime>
  </property>
  <property fmtid="{D5CDD505-2E9C-101B-9397-08002B2CF9AE}" pid="3" name="Creator">
    <vt:lpwstr>Adobe InDesign 16.2 (Macintosh)</vt:lpwstr>
  </property>
  <property fmtid="{D5CDD505-2E9C-101B-9397-08002B2CF9AE}" pid="4" name="LastSaved">
    <vt:filetime>2021-07-26T00:00:00Z</vt:filetime>
  </property>
  <property fmtid="{D5CDD505-2E9C-101B-9397-08002B2CF9AE}" pid="5" name="ContentTypeId">
    <vt:lpwstr>0x010100241F8188013DC247BD6BC48FEE27E6AA</vt:lpwstr>
  </property>
</Properties>
</file>